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50"/>
    <p:restoredTop sz="94772"/>
  </p:normalViewPr>
  <p:slideViewPr>
    <p:cSldViewPr snapToGrid="0" snapToObjects="1">
      <p:cViewPr varScale="1">
        <p:scale>
          <a:sx n="123" d="100"/>
          <a:sy n="123" d="100"/>
        </p:scale>
        <p:origin x="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CBA6B-7620-FF47-8ABA-946165B44861}" type="datetimeFigureOut">
              <a:rPr kumimoji="1" lang="ja-JP" altLang="en-US" smtClean="0"/>
              <a:t>2021/9/24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E19D57-828A-1540-BB31-E154EA8B02E6}" type="slidenum">
              <a:rPr kumimoji="1" lang="ja-JP" altLang="en-US" smtClean="0"/>
              <a:t>‹#›</a:t>
            </a:fld>
            <a:endParaRPr kumimoji="1" lang="ja-JP" altLang="en-US"/>
          </a:p>
        </p:txBody>
      </p:sp>
    </p:spTree>
    <p:extLst>
      <p:ext uri="{BB962C8B-B14F-4D97-AF65-F5344CB8AC3E}">
        <p14:creationId xmlns:p14="http://schemas.microsoft.com/office/powerpoint/2010/main" val="2316157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E19D57-828A-1540-BB31-E154EA8B02E6}" type="slidenum">
              <a:rPr kumimoji="1" lang="ja-JP" altLang="en-US" smtClean="0"/>
              <a:t>1</a:t>
            </a:fld>
            <a:endParaRPr kumimoji="1" lang="ja-JP" altLang="en-US"/>
          </a:p>
        </p:txBody>
      </p:sp>
    </p:spTree>
    <p:extLst>
      <p:ext uri="{BB962C8B-B14F-4D97-AF65-F5344CB8AC3E}">
        <p14:creationId xmlns:p14="http://schemas.microsoft.com/office/powerpoint/2010/main" val="136708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211769-CD4A-B74E-91E0-B92DEBDA886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E6348FD-3B91-E342-B0E9-C661830B80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86F6B12-28E6-E141-B1AC-D9A6F7C52B54}"/>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67444676-70A0-7E47-95E6-87256202F5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CEC53D-8D63-A64D-A612-10F0F17CA431}"/>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188049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B78E5-90E4-5246-9A91-49F256DAE6C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D67B99-EBA9-F84F-9702-C2BB9F39978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257440-7D5C-304F-8A55-46FD658745E9}"/>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E56A13BF-8E76-B64D-A070-EFD501E5D2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EFB445-A641-074E-B3BF-3C2C9D9E8D40}"/>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19831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57D4C64-FE2E-DC42-A4AC-6C4AF1078F0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AF6F7C-C57D-8D48-9558-2AA59BD1CD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5A1E152-25DB-374F-94C5-D1FE239FE5EF}"/>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6AD0EC41-2D5B-A541-89C0-880C1AB39D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B07F54B-77BA-814F-AD58-094C7767D107}"/>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363278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70877-D1C5-7D45-8EFB-9BD7E70BAF2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A968FB-86E3-F743-9E86-CB16B00CB9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22A198-5B0F-0349-835B-2A7741C97070}"/>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F32EF568-2A9F-C047-89A5-932BC47287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F8A356-DAE9-0C47-B098-1D6B01D8AB5C}"/>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356349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D4D548-7386-C243-9779-0A4994B9D4A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48979D-117D-0648-A3AB-3A088C013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2CAE72D-62EC-E347-ACC2-3E7DD0BE0771}"/>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11DD6F0A-84A9-A04E-8244-2F549BD742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75E01A-F755-FD40-B32E-A417651A9BE2}"/>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1564339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576D2E-A489-E142-8BA1-CF21904B6A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886459-334A-1941-BE41-7FE032972EA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114C646-BA54-654A-9909-E95185B2283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AFB7730-9C2B-2C40-AA31-F50CD9CAAC82}"/>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6" name="フッター プレースホルダー 5">
            <a:extLst>
              <a:ext uri="{FF2B5EF4-FFF2-40B4-BE49-F238E27FC236}">
                <a16:creationId xmlns:a16="http://schemas.microsoft.com/office/drawing/2014/main" id="{A362F803-ACBE-A143-86D6-8BE04A1367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EB4575C-A467-274F-9F61-378BAB686275}"/>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300035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83F6CA-B88B-5A44-B068-99D709DD311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5F77A4-DFE5-604B-B055-6F56C66B7A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F1A1E9F-39A1-DC49-A81F-9F50659BB0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26AE48-6DA3-C242-B612-29EEAC7EDC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5A29557-4C23-0B42-9B24-198C9FFA900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35991CA-7174-EC49-BC74-B65B356098EB}"/>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8" name="フッター プレースホルダー 7">
            <a:extLst>
              <a:ext uri="{FF2B5EF4-FFF2-40B4-BE49-F238E27FC236}">
                <a16:creationId xmlns:a16="http://schemas.microsoft.com/office/drawing/2014/main" id="{D01323D6-7A92-1647-849F-E7616EA729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16FB055-95D2-9449-9F4F-60E0885B68D0}"/>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427640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94C913-1EFD-5F4E-AB74-F183BB53500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CFE48E4-C66F-D14E-A510-F047824A46FC}"/>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4" name="フッター プレースホルダー 3">
            <a:extLst>
              <a:ext uri="{FF2B5EF4-FFF2-40B4-BE49-F238E27FC236}">
                <a16:creationId xmlns:a16="http://schemas.microsoft.com/office/drawing/2014/main" id="{4D9BC05B-D61F-D44B-B057-E3CC3805E2A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1B06CF1-A2C1-7A4A-ABF4-89F93E7CEF7D}"/>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142998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F760E3-0829-8246-BEC3-C950CF1D7890}"/>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3" name="フッター プレースホルダー 2">
            <a:extLst>
              <a:ext uri="{FF2B5EF4-FFF2-40B4-BE49-F238E27FC236}">
                <a16:creationId xmlns:a16="http://schemas.microsoft.com/office/drawing/2014/main" id="{D4ED6E18-3121-A945-A7D7-7675E6A524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ECEDE6-2EEC-4845-A3F9-CC69691C673C}"/>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383125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B1DB96-9C19-214B-8635-09E1E759EC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9F1CB1-8A89-564E-BFE4-BD020F215A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E7723C6-4943-A145-A33A-628B2B6EEB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FB39B0-0999-7446-89A6-2AC26592F1E2}"/>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6" name="フッター プレースホルダー 5">
            <a:extLst>
              <a:ext uri="{FF2B5EF4-FFF2-40B4-BE49-F238E27FC236}">
                <a16:creationId xmlns:a16="http://schemas.microsoft.com/office/drawing/2014/main" id="{C3DADA83-C211-9442-8D1F-801F861AC4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BD7A5E-2936-5444-BA0A-F21C460BF40F}"/>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196130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DDD292-6C27-7841-BE72-EEF67EACCFF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B9BA534-50FF-DE45-B6B3-A3ED780D07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C79247C-F1E3-1F4A-BC8E-C123CF510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B8DF32-26BF-7040-9DFA-4C77B725251C}"/>
              </a:ext>
            </a:extLst>
          </p:cNvPr>
          <p:cNvSpPr>
            <a:spLocks noGrp="1"/>
          </p:cNvSpPr>
          <p:nvPr>
            <p:ph type="dt" sz="half" idx="10"/>
          </p:nvPr>
        </p:nvSpPr>
        <p:spPr/>
        <p:txBody>
          <a:bodyPr/>
          <a:lstStyle/>
          <a:p>
            <a:fld id="{0C015EC7-164A-2845-90D5-84FA4D6F1BBE}" type="datetimeFigureOut">
              <a:rPr kumimoji="1" lang="ja-JP" altLang="en-US" smtClean="0"/>
              <a:t>2021/9/24</a:t>
            </a:fld>
            <a:endParaRPr kumimoji="1" lang="ja-JP" altLang="en-US"/>
          </a:p>
        </p:txBody>
      </p:sp>
      <p:sp>
        <p:nvSpPr>
          <p:cNvPr id="6" name="フッター プレースホルダー 5">
            <a:extLst>
              <a:ext uri="{FF2B5EF4-FFF2-40B4-BE49-F238E27FC236}">
                <a16:creationId xmlns:a16="http://schemas.microsoft.com/office/drawing/2014/main" id="{5A8EC432-465A-3842-A9EB-7517E9A6A1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755986-4FE6-4E46-9078-838EB062C76F}"/>
              </a:ext>
            </a:extLst>
          </p:cNvPr>
          <p:cNvSpPr>
            <a:spLocks noGrp="1"/>
          </p:cNvSpPr>
          <p:nvPr>
            <p:ph type="sldNum" sz="quarter" idx="12"/>
          </p:nvPr>
        </p:nvSpPr>
        <p:spPr/>
        <p:txBody>
          <a:body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51361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16F3DF6-5B53-CB4B-93A0-4CDFB9B9C6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60DDA9-D8B2-3C41-A0A2-D93BB78CB1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47E91DB-7E16-F64F-96AE-52C2B2A274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15EC7-164A-2845-90D5-84FA4D6F1BBE}" type="datetimeFigureOut">
              <a:rPr kumimoji="1" lang="ja-JP" altLang="en-US" smtClean="0"/>
              <a:t>2021/9/24</a:t>
            </a:fld>
            <a:endParaRPr kumimoji="1" lang="ja-JP" altLang="en-US"/>
          </a:p>
        </p:txBody>
      </p:sp>
      <p:sp>
        <p:nvSpPr>
          <p:cNvPr id="5" name="フッター プレースホルダー 4">
            <a:extLst>
              <a:ext uri="{FF2B5EF4-FFF2-40B4-BE49-F238E27FC236}">
                <a16:creationId xmlns:a16="http://schemas.microsoft.com/office/drawing/2014/main" id="{F019CE01-2CFD-A240-B72E-6676949431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9FD5181-FC0C-0A4D-92D0-0E3D85C63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18A30-33F0-0F44-A03A-2B04B44FDEF0}" type="slidenum">
              <a:rPr kumimoji="1" lang="ja-JP" altLang="en-US" smtClean="0"/>
              <a:t>‹#›</a:t>
            </a:fld>
            <a:endParaRPr kumimoji="1" lang="ja-JP" altLang="en-US"/>
          </a:p>
        </p:txBody>
      </p:sp>
    </p:spTree>
    <p:extLst>
      <p:ext uri="{BB962C8B-B14F-4D97-AF65-F5344CB8AC3E}">
        <p14:creationId xmlns:p14="http://schemas.microsoft.com/office/powerpoint/2010/main" val="369792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91DEF79-0346-9642-BF4F-453F73F90C5D}"/>
              </a:ext>
            </a:extLst>
          </p:cNvPr>
          <p:cNvSpPr txBox="1"/>
          <p:nvPr/>
        </p:nvSpPr>
        <p:spPr>
          <a:xfrm>
            <a:off x="476560" y="76623"/>
            <a:ext cx="7505111" cy="400110"/>
          </a:xfrm>
          <a:prstGeom prst="rect">
            <a:avLst/>
          </a:prstGeom>
          <a:noFill/>
        </p:spPr>
        <p:txBody>
          <a:bodyPr wrap="square" rtlCol="0">
            <a:spAutoFit/>
          </a:bodyPr>
          <a:lstStyle/>
          <a:p>
            <a:r>
              <a:rPr kumimoji="1" lang="en-US" altLang="ja-JP" sz="2000" dirty="0">
                <a:latin typeface="Meiryo" panose="020B0604030504040204" pitchFamily="34" charset="-128"/>
                <a:ea typeface="Meiryo" panose="020B0604030504040204" pitchFamily="34" charset="-128"/>
              </a:rPr>
              <a:t>TS23764</a:t>
            </a:r>
            <a:r>
              <a:rPr kumimoji="1" lang="ja-JP" altLang="en-US" sz="2000" dirty="0">
                <a:latin typeface="Meiryo" panose="020B0604030504040204" pitchFamily="34" charset="-128"/>
                <a:ea typeface="Meiryo" panose="020B0604030504040204" pitchFamily="34" charset="-128"/>
              </a:rPr>
              <a:t>：</a:t>
            </a:r>
            <a:r>
              <a:rPr kumimoji="1" lang="en-US" altLang="ja-JP" sz="2000" dirty="0">
                <a:latin typeface="Meiryo" panose="020B0604030504040204" pitchFamily="34" charset="-128"/>
                <a:ea typeface="Meiryo" panose="020B0604030504040204" pitchFamily="34" charset="-128"/>
              </a:rPr>
              <a:t>ISO </a:t>
            </a:r>
            <a:r>
              <a:rPr kumimoji="1" lang="ja-JP" altLang="en-US" sz="2000" dirty="0">
                <a:latin typeface="Meiryo" panose="020B0604030504040204" pitchFamily="34" charset="-128"/>
                <a:ea typeface="Meiryo" panose="020B0604030504040204" pitchFamily="34" charset="-128"/>
              </a:rPr>
              <a:t>技術仕様書（</a:t>
            </a:r>
            <a:r>
              <a:rPr kumimoji="1" lang="en-US" altLang="ja-JP" sz="2000" dirty="0">
                <a:latin typeface="Meiryo" panose="020B0604030504040204" pitchFamily="34" charset="-128"/>
                <a:ea typeface="Meiryo" panose="020B0604030504040204" pitchFamily="34" charset="-128"/>
              </a:rPr>
              <a:t>Technical Specification)</a:t>
            </a:r>
            <a:r>
              <a:rPr kumimoji="1" lang="ja-JP" altLang="en-US" sz="2000">
                <a:latin typeface="Meiryo" panose="020B0604030504040204" pitchFamily="34" charset="-128"/>
                <a:ea typeface="Meiryo" panose="020B0604030504040204" pitchFamily="34" charset="-128"/>
              </a:rPr>
              <a:t>の概要 </a:t>
            </a:r>
            <a:endParaRPr kumimoji="1" lang="ja-JP" altLang="en-US" sz="2000"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F6C0D3CE-3CA6-0B40-A452-599FAF904CA8}"/>
              </a:ext>
            </a:extLst>
          </p:cNvPr>
          <p:cNvSpPr txBox="1"/>
          <p:nvPr/>
        </p:nvSpPr>
        <p:spPr>
          <a:xfrm>
            <a:off x="548987" y="801697"/>
            <a:ext cx="4465661" cy="6001643"/>
          </a:xfrm>
          <a:prstGeom prst="rect">
            <a:avLst/>
          </a:prstGeom>
          <a:noFill/>
          <a:ln w="12700">
            <a:solidFill>
              <a:schemeClr val="tx1"/>
            </a:solidFill>
          </a:ln>
        </p:spPr>
        <p:txBody>
          <a:bodyPr wrap="square" rtlCol="0">
            <a:spAutoFit/>
          </a:bodyPr>
          <a:lstStyle/>
          <a:p>
            <a:endParaRPr lang="en-US" altLang="ja-JP" sz="1200" dirty="0">
              <a:latin typeface="Meiryo" panose="020B0604030504040204" pitchFamily="34" charset="-128"/>
              <a:ea typeface="Meiryo" panose="020B0604030504040204" pitchFamily="34" charset="-128"/>
            </a:endParaRPr>
          </a:p>
          <a:p>
            <a:r>
              <a:rPr lang="ja-JP" altLang="en-US" sz="1200" dirty="0">
                <a:latin typeface="Meiryo" panose="020B0604030504040204" pitchFamily="34" charset="-128"/>
                <a:ea typeface="Meiryo" panose="020B0604030504040204" pitchFamily="34" charset="-128"/>
              </a:rPr>
              <a:t>国連気候変動枠組条約第</a:t>
            </a:r>
            <a:r>
              <a:rPr lang="en-US" altLang="ja-JP" sz="1200" dirty="0">
                <a:latin typeface="Meiryo" panose="020B0604030504040204" pitchFamily="34" charset="-128"/>
                <a:ea typeface="Meiryo" panose="020B0604030504040204" pitchFamily="34" charset="-128"/>
              </a:rPr>
              <a:t>21</a:t>
            </a:r>
            <a:r>
              <a:rPr lang="ja-JP" altLang="en-US" sz="1200" dirty="0">
                <a:latin typeface="Meiryo" panose="020B0604030504040204" pitchFamily="34" charset="-128"/>
                <a:ea typeface="Meiryo" panose="020B0604030504040204" pitchFamily="34" charset="-128"/>
              </a:rPr>
              <a:t>回締約国会議で「パリ協定」が採択されて以来、</a:t>
            </a:r>
            <a:r>
              <a:rPr lang="ja-JP" altLang="en-US" sz="1200">
                <a:latin typeface="Meiryo" panose="020B0604030504040204" pitchFamily="34" charset="-128"/>
                <a:ea typeface="Meiryo" panose="020B0604030504040204" pitchFamily="34" charset="-128"/>
              </a:rPr>
              <a:t>すべての締約国</a:t>
            </a:r>
            <a:r>
              <a:rPr lang="ja-JP" altLang="en-US" sz="1200" dirty="0">
                <a:latin typeface="Meiryo" panose="020B0604030504040204" pitchFamily="34" charset="-128"/>
                <a:ea typeface="Meiryo" panose="020B0604030504040204" pitchFamily="34" charset="-128"/>
              </a:rPr>
              <a:t>（新興国を含む）は、</a:t>
            </a:r>
            <a:r>
              <a:rPr lang="en-US" altLang="ja-JP" sz="1200" dirty="0">
                <a:latin typeface="Meiryo" panose="020B0604030504040204" pitchFamily="34" charset="-128"/>
                <a:ea typeface="Meiryo" panose="020B0604030504040204" pitchFamily="34" charset="-128"/>
              </a:rPr>
              <a:t>2020</a:t>
            </a:r>
            <a:r>
              <a:rPr lang="ja-JP" altLang="en-US" sz="1200" dirty="0">
                <a:latin typeface="Meiryo" panose="020B0604030504040204" pitchFamily="34" charset="-128"/>
                <a:ea typeface="Meiryo" panose="020B0604030504040204" pitchFamily="34" charset="-128"/>
              </a:rPr>
              <a:t>年以降の温室効果ガス排出量の削減目標を設定することが求められています。すべての国において、エネルギー消費量の削減は、温室効果ガスの排出を軽減するための最も効果的な手段と言えます。</a:t>
            </a:r>
            <a:endParaRPr lang="en-US" altLang="ja-JP" sz="1200" dirty="0">
              <a:latin typeface="Meiryo" panose="020B0604030504040204" pitchFamily="34" charset="-128"/>
              <a:ea typeface="Meiryo" panose="020B0604030504040204" pitchFamily="34" charset="-128"/>
            </a:endParaRPr>
          </a:p>
          <a:p>
            <a:endParaRPr lang="en-US" altLang="ja-JP" sz="1200" dirty="0">
              <a:latin typeface="Meiryo" panose="020B0604030504040204" pitchFamily="34" charset="-128"/>
              <a:ea typeface="Meiryo" panose="020B0604030504040204" pitchFamily="34" charset="-128"/>
            </a:endParaRPr>
          </a:p>
          <a:p>
            <a:r>
              <a:rPr lang="ja-JP" altLang="ja-JP" sz="1200" dirty="0">
                <a:latin typeface="Meiryo" panose="020B0604030504040204" pitchFamily="34" charset="-128"/>
                <a:ea typeface="Meiryo" panose="020B0604030504040204" pitchFamily="34" charset="-128"/>
              </a:rPr>
              <a:t>世界のエネルギー消費量のうち、建築部門は</a:t>
            </a:r>
            <a:r>
              <a:rPr lang="en-US" altLang="ja-JP" sz="1200" dirty="0">
                <a:latin typeface="Meiryo" panose="020B0604030504040204" pitchFamily="34" charset="-128"/>
                <a:ea typeface="Meiryo" panose="020B0604030504040204" pitchFamily="34" charset="-128"/>
              </a:rPr>
              <a:t>30</a:t>
            </a:r>
            <a:r>
              <a:rPr lang="ja-JP" altLang="ja-JP" sz="1200" dirty="0">
                <a:latin typeface="Meiryo" panose="020B0604030504040204" pitchFamily="34" charset="-128"/>
                <a:ea typeface="Meiryo" panose="020B0604030504040204" pitchFamily="34" charset="-128"/>
              </a:rPr>
              <a:t>％のシェアを占めており</a:t>
            </a:r>
            <a:r>
              <a:rPr lang="ja-JP" altLang="ja-JP" sz="1200">
                <a:latin typeface="Meiryo" panose="020B0604030504040204" pitchFamily="34" charset="-128"/>
                <a:ea typeface="Meiryo" panose="020B0604030504040204" pitchFamily="34" charset="-128"/>
              </a:rPr>
              <a:t>、その</a:t>
            </a:r>
            <a:r>
              <a:rPr lang="ja-JP" altLang="en-US" sz="1200">
                <a:latin typeface="Meiryo" panose="020B0604030504040204" pitchFamily="34" charset="-128"/>
                <a:ea typeface="Meiryo" panose="020B0604030504040204" pitchFamily="34" charset="-128"/>
              </a:rPr>
              <a:t>比率</a:t>
            </a:r>
            <a:r>
              <a:rPr lang="ja-JP" altLang="ja-JP" sz="1200">
                <a:latin typeface="Meiryo" panose="020B0604030504040204" pitchFamily="34" charset="-128"/>
                <a:ea typeface="Meiryo" panose="020B0604030504040204" pitchFamily="34" charset="-128"/>
              </a:rPr>
              <a:t>はます</a:t>
            </a:r>
            <a:r>
              <a:rPr lang="ja-JP" altLang="ja-JP" sz="1200" dirty="0">
                <a:latin typeface="Meiryo" panose="020B0604030504040204" pitchFamily="34" charset="-128"/>
                <a:ea typeface="Meiryo" panose="020B0604030504040204" pitchFamily="34" charset="-128"/>
              </a:rPr>
              <a:t>ます高まっているようです</a:t>
            </a:r>
            <a:r>
              <a:rPr lang="en-US" altLang="ja-JP" sz="1200" dirty="0">
                <a:latin typeface="Meiryo" panose="020B0604030504040204" pitchFamily="34" charset="-128"/>
                <a:ea typeface="Meiryo" panose="020B0604030504040204" pitchFamily="34" charset="-128"/>
              </a:rPr>
              <a:t>[IEA World Energy Outlook 2020</a:t>
            </a:r>
            <a:r>
              <a:rPr lang="ja-JP" altLang="en-US" sz="1200" dirty="0">
                <a:latin typeface="Meiryo" panose="020B0604030504040204" pitchFamily="34" charset="-128"/>
                <a:ea typeface="Meiryo" panose="020B0604030504040204" pitchFamily="34" charset="-128"/>
              </a:rPr>
              <a:t>より</a:t>
            </a:r>
            <a:r>
              <a:rPr lang="en-US" altLang="ja-JP" sz="1200" dirty="0">
                <a:latin typeface="Meiryo" panose="020B0604030504040204" pitchFamily="34" charset="-128"/>
                <a:ea typeface="Meiryo" panose="020B0604030504040204" pitchFamily="34" charset="-128"/>
              </a:rPr>
              <a:t>]</a:t>
            </a:r>
            <a:r>
              <a:rPr lang="ja-JP" altLang="ja-JP" sz="1200" dirty="0">
                <a:latin typeface="Meiryo" panose="020B0604030504040204" pitchFamily="34" charset="-128"/>
                <a:ea typeface="Meiryo" panose="020B0604030504040204" pitchFamily="34" charset="-128"/>
              </a:rPr>
              <a:t>。したがって，このセクターからの温室効果ガスの排出量を削減することは，世界的に重要な課題であり、最終的には、建物のエネルギー消費量を削減し、再生可能エネルギーとのバランスをとって、（ネット）</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を実現する必要があります。</a:t>
            </a:r>
            <a:endParaRPr lang="en-US" altLang="ja-JP" sz="1200" dirty="0">
              <a:latin typeface="Meiryo" panose="020B0604030504040204" pitchFamily="34" charset="-128"/>
              <a:ea typeface="Meiryo" panose="020B0604030504040204" pitchFamily="34" charset="-128"/>
            </a:endParaRPr>
          </a:p>
          <a:p>
            <a:endParaRPr lang="ja-JP" altLang="ja-JP" sz="1200" dirty="0">
              <a:latin typeface="Meiryo" panose="020B0604030504040204" pitchFamily="34" charset="-128"/>
              <a:ea typeface="Meiryo" panose="020B0604030504040204" pitchFamily="34" charset="-128"/>
            </a:endParaRPr>
          </a:p>
          <a:p>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を実現するという究極の目標は明確に理解されていますが、その実現は、高額な初期投資などの現実的な障壁</a:t>
            </a:r>
            <a:r>
              <a:rPr lang="ja-JP" altLang="ja-JP" sz="1200">
                <a:latin typeface="Meiryo" panose="020B0604030504040204" pitchFamily="34" charset="-128"/>
                <a:ea typeface="Meiryo" panose="020B0604030504040204" pitchFamily="34" charset="-128"/>
              </a:rPr>
              <a:t>によって</a:t>
            </a:r>
            <a:r>
              <a:rPr lang="ja-JP" altLang="en-US" sz="1200">
                <a:latin typeface="Meiryo" panose="020B0604030504040204" pitchFamily="34" charset="-128"/>
                <a:ea typeface="Meiryo" panose="020B0604030504040204" pitchFamily="34" charset="-128"/>
              </a:rPr>
              <a:t>制約を受けて</a:t>
            </a:r>
            <a:r>
              <a:rPr lang="ja-JP" altLang="ja-JP" sz="1200">
                <a:latin typeface="Meiryo" panose="020B0604030504040204" pitchFamily="34" charset="-128"/>
                <a:ea typeface="Meiryo" panose="020B0604030504040204" pitchFamily="34" charset="-128"/>
              </a:rPr>
              <a:t>きました</a:t>
            </a:r>
            <a:r>
              <a:rPr lang="ja-JP" altLang="ja-JP" sz="1200" dirty="0">
                <a:latin typeface="Meiryo" panose="020B0604030504040204" pitchFamily="34" charset="-128"/>
                <a:ea typeface="Meiryo" panose="020B0604030504040204" pitchFamily="34" charset="-128"/>
              </a:rPr>
              <a:t>。しかし、建物のライフサイクルが長いため、よりエネルギー効率の高い建物を設計・建設することは、温室効果ガス削減のための未来の試みではなく、現在の試みであると考えられています。したがって、</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への動きを加速させることが課題となっています。</a:t>
            </a:r>
          </a:p>
          <a:p>
            <a:endParaRPr lang="ja-JP" altLang="ja-JP" sz="1200" dirty="0">
              <a:latin typeface="Meiryo" panose="020B0604030504040204" pitchFamily="34" charset="-128"/>
              <a:ea typeface="Meiryo" panose="020B0604030504040204" pitchFamily="34" charset="-128"/>
            </a:endParaRPr>
          </a:p>
          <a:p>
            <a:r>
              <a:rPr lang="ja-JP" altLang="ja-JP" sz="1200" dirty="0">
                <a:latin typeface="Meiryo" panose="020B0604030504040204" pitchFamily="34" charset="-128"/>
                <a:ea typeface="Meiryo" panose="020B0604030504040204" pitchFamily="34" charset="-128"/>
              </a:rPr>
              <a:t>このような観点から、</a:t>
            </a:r>
            <a:r>
              <a:rPr lang="en-US" altLang="ja-JP" sz="1200" dirty="0">
                <a:latin typeface="Meiryo" panose="020B0604030504040204" pitchFamily="34" charset="-128"/>
                <a:ea typeface="Meiryo" panose="020B0604030504040204" pitchFamily="34" charset="-128"/>
              </a:rPr>
              <a:t>TS23764</a:t>
            </a:r>
            <a:r>
              <a:rPr lang="ja-JP" altLang="ja-JP" sz="1200" dirty="0">
                <a:latin typeface="Meiryo" panose="020B0604030504040204" pitchFamily="34" charset="-128"/>
                <a:ea typeface="Meiryo" panose="020B0604030504040204" pitchFamily="34" charset="-128"/>
              </a:rPr>
              <a:t>は、（ネット）</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の実現に向けたステップバイステップのアプローチを提唱しています。その目的は、</a:t>
            </a:r>
            <a:r>
              <a:rPr lang="en-US" altLang="ja-JP" sz="1200" dirty="0">
                <a:latin typeface="Meiryo" panose="020B0604030504040204" pitchFamily="34" charset="-128"/>
                <a:ea typeface="Meiryo" panose="020B0604030504040204" pitchFamily="34" charset="-128"/>
              </a:rPr>
              <a:t>ZEB</a:t>
            </a:r>
            <a:r>
              <a:rPr lang="ja-JP" altLang="en-US" sz="1200" dirty="0">
                <a:latin typeface="Meiryo" panose="020B0604030504040204" pitchFamily="34" charset="-128"/>
                <a:ea typeface="Meiryo" panose="020B0604030504040204" pitchFamily="34" charset="-128"/>
              </a:rPr>
              <a:t>化</a:t>
            </a:r>
            <a:r>
              <a:rPr lang="ja-JP" altLang="ja-JP" sz="1200" dirty="0">
                <a:latin typeface="Meiryo" panose="020B0604030504040204" pitchFamily="34" charset="-128"/>
                <a:ea typeface="Meiryo" panose="020B0604030504040204" pitchFamily="34" charset="-128"/>
              </a:rPr>
              <a:t>の動きを加速させ</a:t>
            </a:r>
            <a:r>
              <a:rPr lang="ja-JP" altLang="en-US" sz="1200" dirty="0">
                <a:latin typeface="Meiryo" panose="020B0604030504040204" pitchFamily="34" charset="-128"/>
                <a:ea typeface="Meiryo" panose="020B0604030504040204" pitchFamily="34" charset="-128"/>
              </a:rPr>
              <a:t>るため</a:t>
            </a:r>
            <a:r>
              <a:rPr lang="ja-JP" altLang="ja-JP" sz="1200" dirty="0">
                <a:latin typeface="Meiryo" panose="020B0604030504040204" pitchFamily="34" charset="-128"/>
                <a:ea typeface="Meiryo" panose="020B0604030504040204" pitchFamily="34" charset="-128"/>
              </a:rPr>
              <a:t>、</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の実用的な実現方法を</a:t>
            </a:r>
            <a:r>
              <a:rPr lang="ja-JP" altLang="en-US" sz="1200" dirty="0">
                <a:latin typeface="Meiryo" panose="020B0604030504040204" pitchFamily="34" charset="-128"/>
                <a:ea typeface="Meiryo" panose="020B0604030504040204" pitchFamily="34" charset="-128"/>
              </a:rPr>
              <a:t>具現化</a:t>
            </a:r>
            <a:r>
              <a:rPr lang="ja-JP" altLang="ja-JP" sz="1200" dirty="0">
                <a:latin typeface="Meiryo" panose="020B0604030504040204" pitchFamily="34" charset="-128"/>
                <a:ea typeface="Meiryo" panose="020B0604030504040204" pitchFamily="34" charset="-128"/>
              </a:rPr>
              <a:t>することです。すなわち</a:t>
            </a:r>
            <a:r>
              <a:rPr lang="ja-JP" altLang="ja-JP" sz="1200">
                <a:latin typeface="Meiryo" panose="020B0604030504040204" pitchFamily="34" charset="-128"/>
                <a:ea typeface="Meiryo" panose="020B0604030504040204" pitchFamily="34" charset="-128"/>
              </a:rPr>
              <a:t>、本</a:t>
            </a:r>
            <a:r>
              <a:rPr lang="ja-JP" altLang="en-US" sz="1200">
                <a:latin typeface="Meiryo" panose="020B0604030504040204" pitchFamily="34" charset="-128"/>
                <a:ea typeface="Meiryo" panose="020B0604030504040204" pitchFamily="34" charset="-128"/>
              </a:rPr>
              <a:t>仕様</a:t>
            </a:r>
            <a:r>
              <a:rPr lang="ja-JP" altLang="ja-JP" sz="1200">
                <a:latin typeface="Meiryo" panose="020B0604030504040204" pitchFamily="34" charset="-128"/>
                <a:ea typeface="Meiryo" panose="020B0604030504040204" pitchFamily="34" charset="-128"/>
              </a:rPr>
              <a:t>書</a:t>
            </a:r>
            <a:r>
              <a:rPr lang="ja-JP" altLang="ja-JP" sz="1200" dirty="0">
                <a:latin typeface="Meiryo" panose="020B0604030504040204" pitchFamily="34" charset="-128"/>
                <a:ea typeface="Meiryo" panose="020B0604030504040204" pitchFamily="34" charset="-128"/>
              </a:rPr>
              <a:t>は実践的な</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アプローチを提案し、設計から運用・保守の段階まで、</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実現の全プロセスにお</a:t>
            </a:r>
            <a:r>
              <a:rPr lang="ja-JP" altLang="en-US" sz="1200" dirty="0">
                <a:latin typeface="Meiryo" panose="020B0604030504040204" pitchFamily="34" charset="-128"/>
                <a:ea typeface="Meiryo" panose="020B0604030504040204" pitchFamily="34" charset="-128"/>
              </a:rPr>
              <a:t>いて</a:t>
            </a:r>
            <a:r>
              <a:rPr lang="ja-JP" altLang="ja-JP" sz="1200" dirty="0">
                <a:latin typeface="Meiryo" panose="020B0604030504040204" pitchFamily="34" charset="-128"/>
                <a:ea typeface="Meiryo" panose="020B0604030504040204" pitchFamily="34" charset="-128"/>
              </a:rPr>
              <a:t>基本的</a:t>
            </a:r>
            <a:r>
              <a:rPr lang="ja-JP" altLang="en-US" sz="1200" dirty="0">
                <a:latin typeface="Meiryo" panose="020B0604030504040204" pitchFamily="34" charset="-128"/>
                <a:ea typeface="Meiryo" panose="020B0604030504040204" pitchFamily="34" charset="-128"/>
              </a:rPr>
              <a:t>に</a:t>
            </a:r>
            <a:r>
              <a:rPr lang="ja-JP" altLang="ja-JP" sz="1200" dirty="0">
                <a:latin typeface="Meiryo" panose="020B0604030504040204" pitchFamily="34" charset="-128"/>
                <a:ea typeface="Meiryo" panose="020B0604030504040204" pitchFamily="34" charset="-128"/>
              </a:rPr>
              <a:t>検討</a:t>
            </a:r>
            <a:r>
              <a:rPr lang="ja-JP" altLang="en-US" sz="1200" dirty="0">
                <a:latin typeface="Meiryo" panose="020B0604030504040204" pitchFamily="34" charset="-128"/>
                <a:ea typeface="Meiryo" panose="020B0604030504040204" pitchFamily="34" charset="-128"/>
              </a:rPr>
              <a:t>すべき</a:t>
            </a:r>
            <a:r>
              <a:rPr lang="ja-JP" altLang="ja-JP" sz="1200" dirty="0">
                <a:latin typeface="Meiryo" panose="020B0604030504040204" pitchFamily="34" charset="-128"/>
                <a:ea typeface="Meiryo" panose="020B0604030504040204" pitchFamily="34" charset="-128"/>
              </a:rPr>
              <a:t>事項を概説しています。</a:t>
            </a:r>
            <a:r>
              <a:rPr lang="ja-JP" altLang="ja-JP" sz="1200" dirty="0">
                <a:effectLst/>
                <a:latin typeface="Meiryo" panose="020B0604030504040204" pitchFamily="34" charset="-128"/>
                <a:ea typeface="Meiryo" panose="020B0604030504040204" pitchFamily="34" charset="-128"/>
              </a:rPr>
              <a:t> </a:t>
            </a:r>
            <a:endParaRPr lang="en-US" altLang="ja-JP" sz="1200" dirty="0">
              <a:effectLst/>
              <a:latin typeface="Meiryo" panose="020B0604030504040204" pitchFamily="34" charset="-128"/>
              <a:ea typeface="Meiryo" panose="020B0604030504040204" pitchFamily="34" charset="-128"/>
            </a:endParaRPr>
          </a:p>
          <a:p>
            <a:endParaRPr kumimoji="1" lang="en-US" altLang="ja-JP" sz="1200" dirty="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8616D4B0-03E0-1E4B-AC2A-9F898C6D1ABD}"/>
              </a:ext>
            </a:extLst>
          </p:cNvPr>
          <p:cNvSpPr txBox="1"/>
          <p:nvPr/>
        </p:nvSpPr>
        <p:spPr>
          <a:xfrm>
            <a:off x="5263600" y="793216"/>
            <a:ext cx="6702091" cy="2492990"/>
          </a:xfrm>
          <a:prstGeom prst="rect">
            <a:avLst/>
          </a:prstGeom>
          <a:noFill/>
          <a:ln w="12700">
            <a:solidFill>
              <a:schemeClr val="tx1"/>
            </a:solidFill>
          </a:ln>
        </p:spPr>
        <p:txBody>
          <a:bodyPr wrap="square" rtlCol="0">
            <a:spAutoFit/>
          </a:bodyPr>
          <a:lstStyle/>
          <a:p>
            <a:r>
              <a:rPr lang="en-US" altLang="ja-JP" sz="1200" dirty="0">
                <a:latin typeface="Meiryo" panose="020B0604030504040204" pitchFamily="34" charset="-128"/>
                <a:ea typeface="Meiryo" panose="020B0604030504040204" pitchFamily="34" charset="-128"/>
              </a:rPr>
              <a:t> </a:t>
            </a:r>
            <a:endParaRPr lang="ja-JP" altLang="ja-JP" sz="1200" dirty="0">
              <a:latin typeface="Meiryo" panose="020B0604030504040204" pitchFamily="34" charset="-128"/>
              <a:ea typeface="Meiryo" panose="020B0604030504040204" pitchFamily="34" charset="-128"/>
            </a:endParaRPr>
          </a:p>
          <a:p>
            <a:pPr marL="228600" lvl="0" indent="-228600">
              <a:buFont typeface="+mj-lt"/>
              <a:buAutoNum type="arabicPeriod"/>
            </a:pPr>
            <a:r>
              <a:rPr lang="ja-JP" altLang="ja-JP" sz="1200" dirty="0">
                <a:latin typeface="Meiryo" panose="020B0604030504040204" pitchFamily="34" charset="-128"/>
                <a:ea typeface="Meiryo" panose="020B0604030504040204" pitchFamily="34" charset="-128"/>
              </a:rPr>
              <a:t>計画段階では、</a:t>
            </a:r>
            <a:r>
              <a:rPr lang="en-US" altLang="ja-JP" sz="1200" dirty="0">
                <a:latin typeface="Meiryo" panose="020B0604030504040204" pitchFamily="34" charset="-128"/>
                <a:ea typeface="Meiryo" panose="020B0604030504040204" pitchFamily="34" charset="-128"/>
              </a:rPr>
              <a:t>ZEB Ready → Nearly ZEB → (Net)ZEB</a:t>
            </a:r>
            <a:r>
              <a:rPr lang="ja-JP" altLang="ja-JP" sz="1200" dirty="0">
                <a:latin typeface="Meiryo" panose="020B0604030504040204" pitchFamily="34" charset="-128"/>
                <a:ea typeface="Meiryo" panose="020B0604030504040204" pitchFamily="34" charset="-128"/>
              </a:rPr>
              <a:t>という</a:t>
            </a:r>
            <a:r>
              <a:rPr lang="en-US" altLang="ja-JP" sz="1200" dirty="0">
                <a:latin typeface="Meiryo" panose="020B0604030504040204" pitchFamily="34" charset="-128"/>
                <a:ea typeface="Meiryo" panose="020B0604030504040204" pitchFamily="34" charset="-128"/>
              </a:rPr>
              <a:t>3</a:t>
            </a:r>
            <a:r>
              <a:rPr lang="ja-JP" altLang="ja-JP" sz="1200" dirty="0">
                <a:latin typeface="Meiryo" panose="020B0604030504040204" pitchFamily="34" charset="-128"/>
                <a:ea typeface="Meiryo" panose="020B0604030504040204" pitchFamily="34" charset="-128"/>
              </a:rPr>
              <a:t>つのステップで</a:t>
            </a:r>
            <a:r>
              <a:rPr lang="en-US" altLang="ja-JP" sz="1200" dirty="0">
                <a:latin typeface="Meiryo" panose="020B0604030504040204" pitchFamily="34" charset="-128"/>
                <a:ea typeface="Meiryo" panose="020B0604030504040204" pitchFamily="34" charset="-128"/>
              </a:rPr>
              <a:t>ZEB</a:t>
            </a:r>
            <a:r>
              <a:rPr lang="ja-JP" altLang="ja-JP" sz="1200" dirty="0">
                <a:latin typeface="Meiryo" panose="020B0604030504040204" pitchFamily="34" charset="-128"/>
                <a:ea typeface="Meiryo" panose="020B0604030504040204" pitchFamily="34" charset="-128"/>
              </a:rPr>
              <a:t>を実現するという明確な方針を持ち、（</a:t>
            </a:r>
            <a:r>
              <a:rPr lang="en-US" altLang="ja-JP" sz="1200" dirty="0">
                <a:latin typeface="Meiryo" panose="020B0604030504040204" pitchFamily="34" charset="-128"/>
                <a:ea typeface="Meiryo" panose="020B0604030504040204" pitchFamily="34" charset="-128"/>
              </a:rPr>
              <a:t>Net</a:t>
            </a:r>
            <a:r>
              <a:rPr lang="ja-JP" altLang="ja-JP" sz="1200" dirty="0">
                <a:latin typeface="Meiryo" panose="020B0604030504040204" pitchFamily="34" charset="-128"/>
                <a:ea typeface="Meiryo" panose="020B0604030504040204" pitchFamily="34" charset="-128"/>
              </a:rPr>
              <a:t>）</a:t>
            </a:r>
            <a:r>
              <a:rPr lang="en-US" altLang="ja-JP" sz="1200" dirty="0">
                <a:latin typeface="Meiryo" panose="020B0604030504040204" pitchFamily="34" charset="-128"/>
                <a:ea typeface="Meiryo" panose="020B0604030504040204" pitchFamily="34" charset="-128"/>
              </a:rPr>
              <a:t>Zero Energy Building</a:t>
            </a:r>
            <a:r>
              <a:rPr lang="ja-JP" altLang="ja-JP" sz="1200" dirty="0">
                <a:latin typeface="Meiryo" panose="020B0604030504040204" pitchFamily="34" charset="-128"/>
                <a:ea typeface="Meiryo" panose="020B0604030504040204" pitchFamily="34" charset="-128"/>
              </a:rPr>
              <a:t>という</a:t>
            </a:r>
            <a:r>
              <a:rPr lang="en-US" altLang="ja-JP" sz="1200" dirty="0">
                <a:latin typeface="Meiryo" panose="020B0604030504040204" pitchFamily="34" charset="-128"/>
                <a:ea typeface="Meiryo" panose="020B0604030504040204" pitchFamily="34" charset="-128"/>
              </a:rPr>
              <a:t>1</a:t>
            </a:r>
            <a:r>
              <a:rPr lang="ja-JP" altLang="ja-JP" sz="1200" dirty="0">
                <a:latin typeface="Meiryo" panose="020B0604030504040204" pitchFamily="34" charset="-128"/>
                <a:ea typeface="Meiryo" panose="020B0604030504040204" pitchFamily="34" charset="-128"/>
              </a:rPr>
              <a:t>つのステップだけで実現</a:t>
            </a:r>
            <a:r>
              <a:rPr lang="ja-JP" altLang="en-US" sz="1200" dirty="0">
                <a:latin typeface="Meiryo" panose="020B0604030504040204" pitchFamily="34" charset="-128"/>
                <a:ea typeface="Meiryo" panose="020B0604030504040204" pitchFamily="34" charset="-128"/>
              </a:rPr>
              <a:t>させる手法にこだわらない。</a:t>
            </a:r>
            <a:endParaRPr lang="ja-JP" altLang="ja-JP" sz="1200" dirty="0">
              <a:latin typeface="Meiryo" panose="020B0604030504040204" pitchFamily="34" charset="-128"/>
              <a:ea typeface="Meiryo" panose="020B0604030504040204" pitchFamily="34" charset="-128"/>
            </a:endParaRPr>
          </a:p>
          <a:p>
            <a:pPr marL="228600" lvl="0" indent="-228600">
              <a:buFont typeface="+mj-lt"/>
              <a:buAutoNum type="arabicPeriod"/>
            </a:pPr>
            <a:r>
              <a:rPr lang="ja-JP" altLang="ja-JP" sz="1200" dirty="0">
                <a:latin typeface="Meiryo" panose="020B0604030504040204" pitchFamily="34" charset="-128"/>
                <a:ea typeface="Meiryo" panose="020B0604030504040204" pitchFamily="34" charset="-128"/>
              </a:rPr>
              <a:t>設計段階では、適切なパッシブおよびアクティブな設計戦略を特定し、国内規格や国際規格で認証された適切な材料や機器を可能な限り選択</a:t>
            </a:r>
            <a:r>
              <a:rPr lang="ja-JP" altLang="en-US" sz="1200" dirty="0">
                <a:latin typeface="Meiryo" panose="020B0604030504040204" pitchFamily="34" charset="-128"/>
                <a:ea typeface="Meiryo" panose="020B0604030504040204" pitchFamily="34" charset="-128"/>
              </a:rPr>
              <a:t>する</a:t>
            </a:r>
            <a:r>
              <a:rPr lang="ja-JP" altLang="ja-JP" sz="1200" dirty="0">
                <a:latin typeface="Meiryo" panose="020B0604030504040204" pitchFamily="34" charset="-128"/>
                <a:ea typeface="Meiryo" panose="020B0604030504040204" pitchFamily="34" charset="-128"/>
              </a:rPr>
              <a:t>。</a:t>
            </a:r>
          </a:p>
          <a:p>
            <a:pPr marL="228600" lvl="0" indent="-228600">
              <a:buFont typeface="+mj-lt"/>
              <a:buAutoNum type="arabicPeriod"/>
            </a:pPr>
            <a:r>
              <a:rPr lang="ja-JP" altLang="ja-JP" sz="1200" dirty="0">
                <a:latin typeface="Meiryo" panose="020B0604030504040204" pitchFamily="34" charset="-128"/>
                <a:ea typeface="Meiryo" panose="020B0604030504040204" pitchFamily="34" charset="-128"/>
              </a:rPr>
              <a:t>施工時には、選定した材料や機器を図面や仕様書に従</a:t>
            </a:r>
            <a:r>
              <a:rPr lang="ja-JP" altLang="en-US" sz="1200" dirty="0">
                <a:latin typeface="Meiryo" panose="020B0604030504040204" pitchFamily="34" charset="-128"/>
                <a:ea typeface="Meiryo" panose="020B0604030504040204" pitchFamily="34" charset="-128"/>
              </a:rPr>
              <a:t>い、それら</a:t>
            </a:r>
            <a:r>
              <a:rPr lang="ja-JP" altLang="ja-JP" sz="1200" dirty="0">
                <a:latin typeface="Meiryo" panose="020B0604030504040204" pitchFamily="34" charset="-128"/>
                <a:ea typeface="Meiryo" panose="020B0604030504040204" pitchFamily="34" charset="-128"/>
              </a:rPr>
              <a:t>に沿って正しく</a:t>
            </a:r>
            <a:r>
              <a:rPr lang="ja-JP" altLang="en-US" sz="1200" dirty="0">
                <a:latin typeface="Meiryo" panose="020B0604030504040204" pitchFamily="34" charset="-128"/>
                <a:ea typeface="Meiryo" panose="020B0604030504040204" pitchFamily="34" charset="-128"/>
              </a:rPr>
              <a:t>施工・</a:t>
            </a:r>
            <a:r>
              <a:rPr lang="ja-JP" altLang="ja-JP" sz="1200" dirty="0">
                <a:latin typeface="Meiryo" panose="020B0604030504040204" pitchFamily="34" charset="-128"/>
                <a:ea typeface="Meiryo" panose="020B0604030504040204" pitchFamily="34" charset="-128"/>
              </a:rPr>
              <a:t>設置する。</a:t>
            </a:r>
          </a:p>
          <a:p>
            <a:pPr marL="228600" lvl="0" indent="-228600">
              <a:buFont typeface="+mj-lt"/>
              <a:buAutoNum type="arabicPeriod"/>
            </a:pPr>
            <a:r>
              <a:rPr lang="ja-JP" altLang="ja-JP" sz="1200" dirty="0">
                <a:latin typeface="Meiryo" panose="020B0604030504040204" pitchFamily="34" charset="-128"/>
                <a:ea typeface="Meiryo" panose="020B0604030504040204" pitchFamily="34" charset="-128"/>
              </a:rPr>
              <a:t>建物が完成した後、設計段階で目標とした</a:t>
            </a:r>
            <a:r>
              <a:rPr lang="ja-JP" altLang="en-US" sz="1200" dirty="0">
                <a:latin typeface="Meiryo" panose="020B0604030504040204" pitchFamily="34" charset="-128"/>
                <a:ea typeface="Meiryo" panose="020B0604030504040204" pitchFamily="34" charset="-128"/>
              </a:rPr>
              <a:t>一次</a:t>
            </a:r>
            <a:r>
              <a:rPr lang="ja-JP" altLang="ja-JP" sz="1200" dirty="0">
                <a:latin typeface="Meiryo" panose="020B0604030504040204" pitchFamily="34" charset="-128"/>
                <a:ea typeface="Meiryo" panose="020B0604030504040204" pitchFamily="34" charset="-128"/>
              </a:rPr>
              <a:t>エネルギー</a:t>
            </a:r>
            <a:r>
              <a:rPr lang="ja-JP" altLang="en-US" sz="1200" dirty="0">
                <a:latin typeface="Meiryo" panose="020B0604030504040204" pitchFamily="34" charset="-128"/>
                <a:ea typeface="Meiryo" panose="020B0604030504040204" pitchFamily="34" charset="-128"/>
              </a:rPr>
              <a:t>の</a:t>
            </a:r>
            <a:r>
              <a:rPr lang="ja-JP" altLang="ja-JP" sz="1200" dirty="0">
                <a:latin typeface="Meiryo" panose="020B0604030504040204" pitchFamily="34" charset="-128"/>
                <a:ea typeface="Meiryo" panose="020B0604030504040204" pitchFamily="34" charset="-128"/>
              </a:rPr>
              <a:t>消費</a:t>
            </a:r>
            <a:r>
              <a:rPr lang="ja-JP" altLang="en-US" sz="1200" dirty="0">
                <a:latin typeface="Meiryo" panose="020B0604030504040204" pitchFamily="34" charset="-128"/>
                <a:ea typeface="Meiryo" panose="020B0604030504040204" pitchFamily="34" charset="-128"/>
              </a:rPr>
              <a:t>量</a:t>
            </a:r>
            <a:r>
              <a:rPr lang="ja-JP" altLang="ja-JP" sz="1200" dirty="0">
                <a:latin typeface="Meiryo" panose="020B0604030504040204" pitchFamily="34" charset="-128"/>
                <a:ea typeface="Meiryo" panose="020B0604030504040204" pitchFamily="34" charset="-128"/>
              </a:rPr>
              <a:t>を実現する。</a:t>
            </a:r>
          </a:p>
          <a:p>
            <a:pPr marL="228600" lvl="0" indent="-228600">
              <a:buFont typeface="+mj-lt"/>
              <a:buAutoNum type="arabicPeriod"/>
            </a:pPr>
            <a:r>
              <a:rPr lang="ja-JP" altLang="en-US" sz="1200" dirty="0">
                <a:latin typeface="Meiryo" panose="020B0604030504040204" pitchFamily="34" charset="-128"/>
                <a:ea typeface="Meiryo" panose="020B0604030504040204" pitchFamily="34" charset="-128"/>
              </a:rPr>
              <a:t>建物運用</a:t>
            </a:r>
            <a:r>
              <a:rPr lang="ja-JP" altLang="ja-JP" sz="1200" dirty="0">
                <a:latin typeface="Meiryo" panose="020B0604030504040204" pitchFamily="34" charset="-128"/>
                <a:ea typeface="Meiryo" panose="020B0604030504040204" pitchFamily="34" charset="-128"/>
              </a:rPr>
              <a:t>開始後、設計時の目標</a:t>
            </a:r>
            <a:r>
              <a:rPr lang="ja-JP" altLang="en-US" sz="1200" dirty="0">
                <a:latin typeface="Meiryo" panose="020B0604030504040204" pitchFamily="34" charset="-128"/>
                <a:ea typeface="Meiryo" panose="020B0604030504040204" pitchFamily="34" charset="-128"/>
              </a:rPr>
              <a:t>値</a:t>
            </a:r>
            <a:r>
              <a:rPr lang="ja-JP" altLang="ja-JP" sz="1200" dirty="0">
                <a:latin typeface="Meiryo" panose="020B0604030504040204" pitchFamily="34" charset="-128"/>
                <a:ea typeface="Meiryo" panose="020B0604030504040204" pitchFamily="34" charset="-128"/>
              </a:rPr>
              <a:t>と実際の</a:t>
            </a:r>
            <a:r>
              <a:rPr lang="ja-JP" altLang="en-US" sz="1200" dirty="0">
                <a:latin typeface="Meiryo" panose="020B0604030504040204" pitchFamily="34" charset="-128"/>
                <a:ea typeface="Meiryo" panose="020B0604030504040204" pitchFamily="34" charset="-128"/>
              </a:rPr>
              <a:t>運用</a:t>
            </a:r>
            <a:r>
              <a:rPr lang="ja-JP" altLang="ja-JP" sz="1200" dirty="0">
                <a:latin typeface="Meiryo" panose="020B0604030504040204" pitchFamily="34" charset="-128"/>
                <a:ea typeface="Meiryo" panose="020B0604030504040204" pitchFamily="34" charset="-128"/>
              </a:rPr>
              <a:t>時の</a:t>
            </a:r>
            <a:r>
              <a:rPr lang="ja-JP" altLang="en-US" sz="1200" dirty="0">
                <a:latin typeface="Meiryo" panose="020B0604030504040204" pitchFamily="34" charset="-128"/>
                <a:ea typeface="Meiryo" panose="020B0604030504040204" pitchFamily="34" charset="-128"/>
              </a:rPr>
              <a:t>一次エネルギー消費量</a:t>
            </a:r>
            <a:r>
              <a:rPr lang="ja-JP" altLang="ja-JP" sz="1200" dirty="0">
                <a:latin typeface="Meiryo" panose="020B0604030504040204" pitchFamily="34" charset="-128"/>
                <a:ea typeface="Meiryo" panose="020B0604030504040204" pitchFamily="34" charset="-128"/>
              </a:rPr>
              <a:t>測定値との間に</a:t>
            </a:r>
            <a:r>
              <a:rPr lang="ja-JP" altLang="en-US" sz="1200" dirty="0">
                <a:latin typeface="Meiryo" panose="020B0604030504040204" pitchFamily="34" charset="-128"/>
                <a:ea typeface="Meiryo" panose="020B0604030504040204" pitchFamily="34" charset="-128"/>
              </a:rPr>
              <a:t>差異</a:t>
            </a:r>
            <a:r>
              <a:rPr lang="ja-JP" altLang="ja-JP" sz="1200" dirty="0">
                <a:latin typeface="Meiryo" panose="020B0604030504040204" pitchFamily="34" charset="-128"/>
                <a:ea typeface="Meiryo" panose="020B0604030504040204" pitchFamily="34" charset="-128"/>
              </a:rPr>
              <a:t>がないか</a:t>
            </a:r>
            <a:r>
              <a:rPr lang="ja-JP" altLang="en-US" sz="1200" dirty="0">
                <a:latin typeface="Meiryo" panose="020B0604030504040204" pitchFamily="34" charset="-128"/>
                <a:ea typeface="Meiryo" panose="020B0604030504040204" pitchFamily="34" charset="-128"/>
              </a:rPr>
              <a:t>確認</a:t>
            </a:r>
            <a:r>
              <a:rPr lang="ja-JP" altLang="ja-JP" sz="1200" dirty="0">
                <a:latin typeface="Meiryo" panose="020B0604030504040204" pitchFamily="34" charset="-128"/>
                <a:ea typeface="Meiryo" panose="020B0604030504040204" pitchFamily="34" charset="-128"/>
              </a:rPr>
              <a:t>する。</a:t>
            </a:r>
          </a:p>
          <a:p>
            <a:pPr marL="228600" lvl="0" indent="-228600">
              <a:buFont typeface="+mj-lt"/>
              <a:buAutoNum type="arabicPeriod"/>
            </a:pPr>
            <a:r>
              <a:rPr lang="ja-JP" altLang="ja-JP" sz="1200" dirty="0">
                <a:latin typeface="Meiryo" panose="020B0604030504040204" pitchFamily="34" charset="-128"/>
                <a:ea typeface="Meiryo" panose="020B0604030504040204" pitchFamily="34" charset="-128"/>
              </a:rPr>
              <a:t>可能であればシミュレーション</a:t>
            </a:r>
            <a:r>
              <a:rPr lang="ja-JP" altLang="en-US" sz="1200" dirty="0">
                <a:latin typeface="Meiryo" panose="020B0604030504040204" pitchFamily="34" charset="-128"/>
                <a:ea typeface="Meiryo" panose="020B0604030504040204" pitchFamily="34" charset="-128"/>
              </a:rPr>
              <a:t>用</a:t>
            </a:r>
            <a:r>
              <a:rPr lang="ja-JP" altLang="ja-JP" sz="1200" dirty="0">
                <a:latin typeface="Meiryo" panose="020B0604030504040204" pitchFamily="34" charset="-128"/>
                <a:ea typeface="Meiryo" panose="020B0604030504040204" pitchFamily="34" charset="-128"/>
              </a:rPr>
              <a:t>ソフトを用い</a:t>
            </a:r>
            <a:r>
              <a:rPr lang="ja-JP" altLang="en-US" sz="1200" dirty="0">
                <a:latin typeface="Meiryo" panose="020B0604030504040204" pitchFamily="34" charset="-128"/>
                <a:ea typeface="Meiryo" panose="020B0604030504040204" pitchFamily="34" charset="-128"/>
              </a:rPr>
              <a:t>、</a:t>
            </a:r>
            <a:r>
              <a:rPr lang="ja-JP" altLang="ja-JP" sz="1200" dirty="0">
                <a:latin typeface="Meiryo" panose="020B0604030504040204" pitchFamily="34" charset="-128"/>
                <a:ea typeface="Meiryo" panose="020B0604030504040204" pitchFamily="34" charset="-128"/>
              </a:rPr>
              <a:t>運用開始後定期的に一次エネルギー消費量を算出</a:t>
            </a:r>
            <a:r>
              <a:rPr lang="ja-JP" altLang="en-US" sz="1200" dirty="0">
                <a:latin typeface="Meiryo" panose="020B0604030504040204" pitchFamily="34" charset="-128"/>
                <a:ea typeface="Meiryo" panose="020B0604030504040204" pitchFamily="34" charset="-128"/>
              </a:rPr>
              <a:t>し確認</a:t>
            </a:r>
            <a:r>
              <a:rPr lang="ja-JP" altLang="ja-JP" sz="1200" dirty="0">
                <a:latin typeface="Meiryo" panose="020B0604030504040204" pitchFamily="34" charset="-128"/>
                <a:ea typeface="Meiryo" panose="020B0604030504040204" pitchFamily="34" charset="-128"/>
              </a:rPr>
              <a:t>すること。</a:t>
            </a:r>
          </a:p>
        </p:txBody>
      </p:sp>
      <p:grpSp>
        <p:nvGrpSpPr>
          <p:cNvPr id="7" name="グループ化 6">
            <a:extLst>
              <a:ext uri="{FF2B5EF4-FFF2-40B4-BE49-F238E27FC236}">
                <a16:creationId xmlns:a16="http://schemas.microsoft.com/office/drawing/2014/main" id="{32262CC8-B4E9-A14A-8384-97D736FD0498}"/>
              </a:ext>
            </a:extLst>
          </p:cNvPr>
          <p:cNvGrpSpPr/>
          <p:nvPr/>
        </p:nvGrpSpPr>
        <p:grpSpPr>
          <a:xfrm>
            <a:off x="6352131" y="3582275"/>
            <a:ext cx="5340113" cy="2962298"/>
            <a:chOff x="-39606" y="0"/>
            <a:chExt cx="5824455" cy="3800475"/>
          </a:xfrm>
        </p:grpSpPr>
        <p:grpSp>
          <p:nvGrpSpPr>
            <p:cNvPr id="8" name="グループ化 7">
              <a:extLst>
                <a:ext uri="{FF2B5EF4-FFF2-40B4-BE49-F238E27FC236}">
                  <a16:creationId xmlns:a16="http://schemas.microsoft.com/office/drawing/2014/main" id="{F8A90F14-81C4-054F-B402-A034637D3930}"/>
                </a:ext>
              </a:extLst>
            </p:cNvPr>
            <p:cNvGrpSpPr/>
            <p:nvPr/>
          </p:nvGrpSpPr>
          <p:grpSpPr>
            <a:xfrm>
              <a:off x="-39606" y="0"/>
              <a:ext cx="5824455" cy="3800475"/>
              <a:chOff x="-172560" y="0"/>
              <a:chExt cx="6126931" cy="3915680"/>
            </a:xfrm>
          </p:grpSpPr>
          <p:grpSp>
            <p:nvGrpSpPr>
              <p:cNvPr id="10" name="グループ化 9">
                <a:extLst>
                  <a:ext uri="{FF2B5EF4-FFF2-40B4-BE49-F238E27FC236}">
                    <a16:creationId xmlns:a16="http://schemas.microsoft.com/office/drawing/2014/main" id="{25C7A8CD-6E4B-0C43-9976-2626FF9E6F33}"/>
                  </a:ext>
                </a:extLst>
              </p:cNvPr>
              <p:cNvGrpSpPr/>
              <p:nvPr/>
            </p:nvGrpSpPr>
            <p:grpSpPr>
              <a:xfrm>
                <a:off x="-172560" y="0"/>
                <a:ext cx="6126931" cy="3193833"/>
                <a:chOff x="-186944" y="0"/>
                <a:chExt cx="6637513" cy="3459985"/>
              </a:xfrm>
            </p:grpSpPr>
            <p:pic>
              <p:nvPicPr>
                <p:cNvPr id="15" name="図 14">
                  <a:extLst>
                    <a:ext uri="{FF2B5EF4-FFF2-40B4-BE49-F238E27FC236}">
                      <a16:creationId xmlns:a16="http://schemas.microsoft.com/office/drawing/2014/main" id="{E489BFCB-610E-7149-B5BB-756F71979487}"/>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680539" y="0"/>
                  <a:ext cx="4694400" cy="3276001"/>
                </a:xfrm>
                <a:prstGeom prst="rect">
                  <a:avLst/>
                </a:prstGeom>
                <a:ln>
                  <a:noFill/>
                </a:ln>
              </p:spPr>
            </p:pic>
            <p:grpSp>
              <p:nvGrpSpPr>
                <p:cNvPr id="16" name="グループ化 15">
                  <a:extLst>
                    <a:ext uri="{FF2B5EF4-FFF2-40B4-BE49-F238E27FC236}">
                      <a16:creationId xmlns:a16="http://schemas.microsoft.com/office/drawing/2014/main" id="{E89D27A6-E304-2846-9BF3-A24B65C7D715}"/>
                    </a:ext>
                  </a:extLst>
                </p:cNvPr>
                <p:cNvGrpSpPr/>
                <p:nvPr/>
              </p:nvGrpSpPr>
              <p:grpSpPr>
                <a:xfrm>
                  <a:off x="-186944" y="667253"/>
                  <a:ext cx="6637513" cy="2792732"/>
                  <a:chOff x="-186944" y="667253"/>
                  <a:chExt cx="6637513" cy="2792732"/>
                </a:xfrm>
              </p:grpSpPr>
              <p:sp>
                <p:nvSpPr>
                  <p:cNvPr id="17" name="Rectangle 312">
                    <a:extLst>
                      <a:ext uri="{FF2B5EF4-FFF2-40B4-BE49-F238E27FC236}">
                        <a16:creationId xmlns:a16="http://schemas.microsoft.com/office/drawing/2014/main" id="{B080622E-A496-694D-BBF1-CCAC3F1D6FEB}"/>
                      </a:ext>
                    </a:extLst>
                  </p:cNvPr>
                  <p:cNvSpPr>
                    <a:spLocks noChangeArrowheads="1"/>
                  </p:cNvSpPr>
                  <p:nvPr/>
                </p:nvSpPr>
                <p:spPr bwMode="auto">
                  <a:xfrm>
                    <a:off x="2414513" y="3231309"/>
                    <a:ext cx="2197894" cy="22867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900" b="1" kern="1200" dirty="0">
                        <a:solidFill>
                          <a:srgbClr val="000000"/>
                        </a:solidFill>
                        <a:effectLst/>
                        <a:latin typeface="游明朝" panose="02020400000000000000" pitchFamily="18" charset="-128"/>
                        <a:ea typeface="Meiryo UI" panose="020B0604030504040204" pitchFamily="34" charset="-128"/>
                        <a:cs typeface="Times New Roman" panose="02020603050405020304" pitchFamily="18" charset="0"/>
                      </a:rPr>
                      <a:t>エネルギー消費量</a:t>
                    </a:r>
                    <a:r>
                      <a:rPr lang="en-US" sz="900" b="1" kern="1200" dirty="0">
                        <a:solidFill>
                          <a:srgbClr val="000000"/>
                        </a:solidFill>
                        <a:effectLst/>
                        <a:latin typeface="游明朝" panose="02020400000000000000" pitchFamily="18" charset="-128"/>
                        <a:ea typeface="Meiryo UI" panose="020B0604030504040204" pitchFamily="34" charset="-128"/>
                        <a:cs typeface="Times New Roman" panose="02020603050405020304" pitchFamily="18" charset="0"/>
                      </a:rPr>
                      <a:t> (MJ/year) (EP</a:t>
                    </a:r>
                    <a:r>
                      <a:rPr lang="en-US" sz="800" b="1" kern="1200" dirty="0">
                        <a:solidFill>
                          <a:srgbClr val="000000"/>
                        </a:solidFill>
                        <a:effectLst/>
                        <a:latin typeface="游明朝" panose="02020400000000000000" pitchFamily="18" charset="-128"/>
                        <a:ea typeface="Meiryo UI" panose="020B0604030504040204" pitchFamily="34" charset="-128"/>
                        <a:cs typeface="Times New Roman" panose="02020603050405020304" pitchFamily="18" charset="0"/>
                      </a:rPr>
                      <a:t>cal</a:t>
                    </a:r>
                    <a:r>
                      <a:rPr lang="en-US" sz="900" b="1" kern="1200" dirty="0">
                        <a:solidFill>
                          <a:srgbClr val="000000"/>
                        </a:solidFill>
                        <a:effectLst/>
                        <a:latin typeface="游明朝" panose="02020400000000000000" pitchFamily="18" charset="-128"/>
                        <a:ea typeface="Meiryo UI" panose="020B0604030504040204" pitchFamily="34"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Rectangle 346">
                    <a:extLst>
                      <a:ext uri="{FF2B5EF4-FFF2-40B4-BE49-F238E27FC236}">
                        <a16:creationId xmlns:a16="http://schemas.microsoft.com/office/drawing/2014/main" id="{F57FE303-52B9-FB49-9BB0-2E7800751965}"/>
                      </a:ext>
                    </a:extLst>
                  </p:cNvPr>
                  <p:cNvSpPr>
                    <a:spLocks noChangeArrowheads="1"/>
                  </p:cNvSpPr>
                  <p:nvPr/>
                </p:nvSpPr>
                <p:spPr bwMode="auto">
                  <a:xfrm>
                    <a:off x="5003530" y="2535425"/>
                    <a:ext cx="1447039" cy="53922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l">
                      <a:lnSpc>
                        <a:spcPts val="1200"/>
                      </a:lnSpc>
                    </a:pPr>
                    <a:r>
                      <a:rPr lang="ja-JP" sz="850" b="1" kern="1200">
                        <a:solidFill>
                          <a:srgbClr val="000000"/>
                        </a:solidFill>
                        <a:effectLst/>
                        <a:latin typeface="游明朝" panose="02020400000000000000" pitchFamily="18" charset="-128"/>
                        <a:ea typeface="メイリオ" panose="020B0604030504040204" pitchFamily="34" charset="-128"/>
                        <a:cs typeface="Times New Roman" panose="02020603050405020304" pitchFamily="18" charset="0"/>
                      </a:rPr>
                      <a:t>基準一次エネルギー消費量</a:t>
                    </a:r>
                    <a:r>
                      <a:rPr lang="en-US" sz="850" b="1" kern="1200" dirty="0">
                        <a:solidFill>
                          <a:srgbClr val="000000"/>
                        </a:solidFill>
                        <a:effectLst/>
                        <a:latin typeface="游明朝" panose="02020400000000000000" pitchFamily="18" charset="-128"/>
                        <a:ea typeface="メイリオ" panose="020B0604030504040204" pitchFamily="34" charset="-128"/>
                        <a:cs typeface="Times New Roman" panose="02020603050405020304" pitchFamily="18" charset="0"/>
                      </a:rPr>
                      <a:t> (MJ/year) (EP</a:t>
                    </a:r>
                    <a:r>
                      <a:rPr lang="en-US" sz="1000" b="1" kern="1200" baseline="-25000" dirty="0">
                        <a:solidFill>
                          <a:srgbClr val="000000"/>
                        </a:solidFill>
                        <a:effectLst/>
                        <a:latin typeface="メイリオ" panose="020B0604030504040204" pitchFamily="34" charset="-128"/>
                        <a:ea typeface="游明朝" panose="02020400000000000000" pitchFamily="18" charset="-128"/>
                        <a:cs typeface="Times New Roman" panose="02020603050405020304" pitchFamily="18" charset="0"/>
                      </a:rPr>
                      <a:t>0</a:t>
                    </a:r>
                    <a:r>
                      <a:rPr lang="en-US" sz="850" b="1" kern="1200" dirty="0">
                        <a:solidFill>
                          <a:srgbClr val="000000"/>
                        </a:solidFill>
                        <a:effectLst/>
                        <a:latin typeface="メイリオ" panose="020B0604030504040204" pitchFamily="34" charset="-128"/>
                        <a:ea typeface="游明朝" panose="02020400000000000000" pitchFamily="18"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Rectangle 351">
                    <a:extLst>
                      <a:ext uri="{FF2B5EF4-FFF2-40B4-BE49-F238E27FC236}">
                        <a16:creationId xmlns:a16="http://schemas.microsoft.com/office/drawing/2014/main" id="{9BA206D1-DF52-E848-A0F7-D5D6DCAFE145}"/>
                      </a:ext>
                    </a:extLst>
                  </p:cNvPr>
                  <p:cNvSpPr>
                    <a:spLocks noChangeArrowheads="1"/>
                  </p:cNvSpPr>
                  <p:nvPr/>
                </p:nvSpPr>
                <p:spPr bwMode="auto">
                  <a:xfrm>
                    <a:off x="1744834" y="1157149"/>
                    <a:ext cx="836260" cy="2669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BF1313"/>
                        </a:solidFill>
                        <a:effectLst/>
                        <a:latin typeface="游明朝" panose="02020400000000000000" pitchFamily="18" charset="-128"/>
                        <a:ea typeface="Meiryo UI" panose="020B0604030504040204" pitchFamily="34" charset="-128"/>
                        <a:cs typeface="Arial" panose="020B0604020202020204" pitchFamily="34" charset="0"/>
                      </a:rPr>
                      <a:t>(net) </a:t>
                    </a:r>
                    <a:r>
                      <a:rPr lang="en-US" sz="1050" b="1" kern="1200" dirty="0">
                        <a:solidFill>
                          <a:srgbClr val="BF1313"/>
                        </a:solidFill>
                        <a:effectLst/>
                        <a:latin typeface="Arial" panose="020B0604020202020204" pitchFamily="34" charset="0"/>
                        <a:ea typeface="Meiryo UI" panose="020B0604030504040204" pitchFamily="34" charset="-128"/>
                        <a:cs typeface="Times New Roman" panose="02020603050405020304" pitchFamily="18" charset="0"/>
                      </a:rPr>
                      <a:t>ZEB</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0" name="Rectangle 353">
                    <a:extLst>
                      <a:ext uri="{FF2B5EF4-FFF2-40B4-BE49-F238E27FC236}">
                        <a16:creationId xmlns:a16="http://schemas.microsoft.com/office/drawing/2014/main" id="{60F239E3-A4A4-8144-922A-FD067417D3B1}"/>
                      </a:ext>
                    </a:extLst>
                  </p:cNvPr>
                  <p:cNvSpPr>
                    <a:spLocks noChangeArrowheads="1"/>
                  </p:cNvSpPr>
                  <p:nvPr/>
                </p:nvSpPr>
                <p:spPr bwMode="auto">
                  <a:xfrm>
                    <a:off x="2101856" y="1856731"/>
                    <a:ext cx="580215" cy="2847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Nearly</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1" name="Rectangle 354">
                    <a:extLst>
                      <a:ext uri="{FF2B5EF4-FFF2-40B4-BE49-F238E27FC236}">
                        <a16:creationId xmlns:a16="http://schemas.microsoft.com/office/drawing/2014/main" id="{BC2E40E8-9A2C-194A-B6D1-76A112AE7F86}"/>
                      </a:ext>
                    </a:extLst>
                  </p:cNvPr>
                  <p:cNvSpPr>
                    <a:spLocks noChangeArrowheads="1"/>
                  </p:cNvSpPr>
                  <p:nvPr/>
                </p:nvSpPr>
                <p:spPr bwMode="auto">
                  <a:xfrm>
                    <a:off x="2106714" y="2037629"/>
                    <a:ext cx="575357" cy="24525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ZEB</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2" name="Rectangle 357">
                    <a:extLst>
                      <a:ext uri="{FF2B5EF4-FFF2-40B4-BE49-F238E27FC236}">
                        <a16:creationId xmlns:a16="http://schemas.microsoft.com/office/drawing/2014/main" id="{FFDDDBC2-61F9-9C40-AAB4-C5F1C962F9CB}"/>
                      </a:ext>
                    </a:extLst>
                  </p:cNvPr>
                  <p:cNvSpPr>
                    <a:spLocks noChangeArrowheads="1"/>
                  </p:cNvSpPr>
                  <p:nvPr/>
                </p:nvSpPr>
                <p:spPr bwMode="auto">
                  <a:xfrm>
                    <a:off x="2932365" y="2446387"/>
                    <a:ext cx="1820915" cy="3405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lnSpc>
                        <a:spcPts val="1200"/>
                      </a:lnSpc>
                    </a:pPr>
                    <a:r>
                      <a:rPr lang="ja-JP" sz="1050" b="1" kern="120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エネルギー消費削減率</a:t>
                    </a:r>
                    <a:r>
                      <a:rPr lang="en-US" sz="1050" b="1" kern="12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b="1" kern="12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 </a:t>
                    </a:r>
                    <a:r>
                      <a:rPr lang="ja-JP" sz="900" b="1" kern="120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a:t>
                    </a:r>
                    <a:r>
                      <a:rPr lang="en-US" sz="1050" b="1" kern="12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α%</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3" name="Rectangle 361">
                    <a:extLst>
                      <a:ext uri="{FF2B5EF4-FFF2-40B4-BE49-F238E27FC236}">
                        <a16:creationId xmlns:a16="http://schemas.microsoft.com/office/drawing/2014/main" id="{CEA5AB78-ADC6-C441-B358-8FAF0BE834B4}"/>
                      </a:ext>
                    </a:extLst>
                  </p:cNvPr>
                  <p:cNvSpPr>
                    <a:spLocks noChangeArrowheads="1"/>
                  </p:cNvSpPr>
                  <p:nvPr/>
                </p:nvSpPr>
                <p:spPr bwMode="auto">
                  <a:xfrm>
                    <a:off x="3201988" y="667253"/>
                    <a:ext cx="1683059" cy="307569"/>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noAutofit/>
                  </a:bodyPr>
                  <a:lstStyle/>
                  <a:p>
                    <a:pPr algn="just"/>
                    <a:r>
                      <a:rPr lang="en-US" sz="1500" b="1" kern="1200" dirty="0">
                        <a:solidFill>
                          <a:srgbClr val="E57E17"/>
                        </a:solidFill>
                        <a:effectLst/>
                        <a:latin typeface="Arial" panose="020B0604020202020204" pitchFamily="34" charset="0"/>
                        <a:ea typeface="Meiryo UI" panose="020B0604030504040204" pitchFamily="34" charset="-128"/>
                        <a:cs typeface="Times New Roman" panose="02020603050405020304" pitchFamily="18" charset="0"/>
                      </a:rPr>
                      <a:t>Energy saving</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4" name="Rectangle 363">
                    <a:extLst>
                      <a:ext uri="{FF2B5EF4-FFF2-40B4-BE49-F238E27FC236}">
                        <a16:creationId xmlns:a16="http://schemas.microsoft.com/office/drawing/2014/main" id="{FE06CCE9-6F4E-7045-B957-7614C242ECA3}"/>
                      </a:ext>
                    </a:extLst>
                  </p:cNvPr>
                  <p:cNvSpPr>
                    <a:spLocks noChangeArrowheads="1"/>
                  </p:cNvSpPr>
                  <p:nvPr/>
                </p:nvSpPr>
                <p:spPr bwMode="auto">
                  <a:xfrm>
                    <a:off x="3266022" y="974824"/>
                    <a:ext cx="2369872" cy="1110984"/>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noAutofit/>
                  </a:bodyPr>
                  <a:lstStyle/>
                  <a:p>
                    <a:pPr algn="l">
                      <a:lnSpc>
                        <a:spcPts val="1000"/>
                      </a:lnSpc>
                    </a:pPr>
                    <a:r>
                      <a:rPr lang="ja-JP" sz="900" b="1" kern="100">
                        <a:solidFill>
                          <a:srgbClr val="000000"/>
                        </a:solidFill>
                        <a:effectLst/>
                        <a:latin typeface="游明朝" panose="02020400000000000000" pitchFamily="18" charset="-128"/>
                        <a:ea typeface="メイリオ" panose="020B0604030504040204" pitchFamily="34" charset="-128"/>
                        <a:cs typeface="Times New Roman" panose="02020603050405020304" pitchFamily="18" charset="0"/>
                      </a:rPr>
                      <a:t>省エネ・節エネを通じた一次エネルギー消費量の要求削減率</a:t>
                    </a:r>
                    <a:r>
                      <a:rPr lang="en-US" sz="900" b="1"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marL="91440" indent="-91440" algn="l">
                      <a:lnSpc>
                        <a:spcPts val="1000"/>
                      </a:lnSpc>
                    </a:pPr>
                    <a:r>
                      <a:rPr lang="en-US" sz="1050" kern="100" dirty="0">
                        <a:solidFill>
                          <a:srgbClr val="000000"/>
                        </a:solidFill>
                        <a:effectLst/>
                        <a:latin typeface="Arial" panose="020B0604020202020204" pitchFamily="34" charset="0"/>
                        <a:ea typeface="游明朝" panose="02020400000000000000" pitchFamily="18" charset="-128"/>
                        <a:cs typeface="Times New Roman" panose="02020603050405020304" pitchFamily="18" charset="0"/>
                      </a:rPr>
                      <a:t>* </a:t>
                    </a:r>
                    <a:r>
                      <a:rPr lang="ja-JP" sz="900" kern="100">
                        <a:solidFill>
                          <a:srgbClr val="000000"/>
                        </a:solidFill>
                        <a:effectLst/>
                        <a:latin typeface="游明朝" panose="02020400000000000000" pitchFamily="18" charset="-128"/>
                        <a:ea typeface="メイリオ" panose="020B0604030504040204" pitchFamily="34" charset="-128"/>
                        <a:cs typeface="Times New Roman" panose="02020603050405020304" pitchFamily="18" charset="0"/>
                      </a:rPr>
                      <a:t>基準一次エネルギー消費量からのエネルギー消費量削減目標は、地域の事情に応じて設定され、標準として採用される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5" name="Rectangle 370">
                    <a:extLst>
                      <a:ext uri="{FF2B5EF4-FFF2-40B4-BE49-F238E27FC236}">
                        <a16:creationId xmlns:a16="http://schemas.microsoft.com/office/drawing/2014/main" id="{A355D9E5-23F5-524C-8817-239CA6E8AFB5}"/>
                      </a:ext>
                    </a:extLst>
                  </p:cNvPr>
                  <p:cNvSpPr>
                    <a:spLocks noChangeArrowheads="1"/>
                  </p:cNvSpPr>
                  <p:nvPr/>
                </p:nvSpPr>
                <p:spPr bwMode="auto">
                  <a:xfrm>
                    <a:off x="2714479" y="1181791"/>
                    <a:ext cx="114193" cy="1809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750" b="1" kern="1200">
                        <a:solidFill>
                          <a:srgbClr val="BF1313"/>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 name="Rectangle 371">
                    <a:extLst>
                      <a:ext uri="{FF2B5EF4-FFF2-40B4-BE49-F238E27FC236}">
                        <a16:creationId xmlns:a16="http://schemas.microsoft.com/office/drawing/2014/main" id="{4714ECDE-E1F3-B34B-B4A2-C840F6E7DBBA}"/>
                      </a:ext>
                    </a:extLst>
                  </p:cNvPr>
                  <p:cNvSpPr>
                    <a:spLocks noChangeArrowheads="1"/>
                  </p:cNvSpPr>
                  <p:nvPr/>
                </p:nvSpPr>
                <p:spPr bwMode="auto">
                  <a:xfrm>
                    <a:off x="2814488" y="1181791"/>
                    <a:ext cx="362531" cy="24229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00" b="1" kern="1200" dirty="0">
                        <a:solidFill>
                          <a:srgbClr val="BF1313"/>
                        </a:solidFill>
                        <a:effectLst/>
                        <a:latin typeface="Arial" panose="020B0604020202020204" pitchFamily="34" charset="0"/>
                        <a:ea typeface="Meiryo UI" panose="020B0604030504040204" pitchFamily="34" charset="-128"/>
                        <a:cs typeface="Times New Roman" panose="02020603050405020304" pitchFamily="18" charset="0"/>
                      </a:rPr>
                      <a:t>100%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Rectangle 372">
                    <a:extLst>
                      <a:ext uri="{FF2B5EF4-FFF2-40B4-BE49-F238E27FC236}">
                        <a16:creationId xmlns:a16="http://schemas.microsoft.com/office/drawing/2014/main" id="{20E0EA38-2589-614B-B808-A5C117041C05}"/>
                      </a:ext>
                    </a:extLst>
                  </p:cNvPr>
                  <p:cNvSpPr>
                    <a:spLocks noChangeArrowheads="1"/>
                  </p:cNvSpPr>
                  <p:nvPr/>
                </p:nvSpPr>
                <p:spPr bwMode="auto">
                  <a:xfrm>
                    <a:off x="2712892" y="2080277"/>
                    <a:ext cx="114193" cy="1809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750" b="1" kern="120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8" name="Rectangle 373">
                    <a:extLst>
                      <a:ext uri="{FF2B5EF4-FFF2-40B4-BE49-F238E27FC236}">
                        <a16:creationId xmlns:a16="http://schemas.microsoft.com/office/drawing/2014/main" id="{21F21D44-4AA4-2F40-B11A-01614771FE9D}"/>
                      </a:ext>
                    </a:extLst>
                  </p:cNvPr>
                  <p:cNvSpPr>
                    <a:spLocks noChangeArrowheads="1"/>
                  </p:cNvSpPr>
                  <p:nvPr/>
                </p:nvSpPr>
                <p:spPr bwMode="auto">
                  <a:xfrm>
                    <a:off x="2812899" y="2041865"/>
                    <a:ext cx="350149" cy="2325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β%</a:t>
                    </a:r>
                    <a:r>
                      <a:rPr lang="en-US" sz="1050" b="1" kern="1200" baseline="300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 name="Rectangle 376">
                    <a:extLst>
                      <a:ext uri="{FF2B5EF4-FFF2-40B4-BE49-F238E27FC236}">
                        <a16:creationId xmlns:a16="http://schemas.microsoft.com/office/drawing/2014/main" id="{5EFD20C2-C204-2345-B6AB-D5974690C219}"/>
                      </a:ext>
                    </a:extLst>
                  </p:cNvPr>
                  <p:cNvSpPr>
                    <a:spLocks noChangeArrowheads="1"/>
                  </p:cNvSpPr>
                  <p:nvPr/>
                </p:nvSpPr>
                <p:spPr bwMode="auto">
                  <a:xfrm>
                    <a:off x="2208094" y="2704138"/>
                    <a:ext cx="473977" cy="18436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57E17"/>
                        </a:solidFill>
                        <a:effectLst/>
                        <a:latin typeface="Arial" panose="020B0604020202020204" pitchFamily="34" charset="0"/>
                        <a:ea typeface="Meiryo UI" panose="020B0604030504040204" pitchFamily="34" charset="-128"/>
                        <a:cs typeface="Times New Roman" panose="02020603050405020304" pitchFamily="18" charset="0"/>
                      </a:rPr>
                      <a:t>ZEB</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Rectangle 377">
                    <a:extLst>
                      <a:ext uri="{FF2B5EF4-FFF2-40B4-BE49-F238E27FC236}">
                        <a16:creationId xmlns:a16="http://schemas.microsoft.com/office/drawing/2014/main" id="{92B76851-3503-DF42-B892-8CE9A92E9803}"/>
                      </a:ext>
                    </a:extLst>
                  </p:cNvPr>
                  <p:cNvSpPr>
                    <a:spLocks noChangeArrowheads="1"/>
                  </p:cNvSpPr>
                  <p:nvPr/>
                </p:nvSpPr>
                <p:spPr bwMode="auto">
                  <a:xfrm>
                    <a:off x="2120899" y="2885230"/>
                    <a:ext cx="561172" cy="26317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57E17"/>
                        </a:solidFill>
                        <a:effectLst/>
                        <a:latin typeface="Arial" panose="020B0604020202020204" pitchFamily="34" charset="0"/>
                        <a:ea typeface="Meiryo UI" panose="020B0604030504040204" pitchFamily="34" charset="-128"/>
                        <a:cs typeface="Times New Roman" panose="02020603050405020304" pitchFamily="18" charset="0"/>
                      </a:rPr>
                      <a:t>Ready</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1" name="Rectangle 381">
                    <a:extLst>
                      <a:ext uri="{FF2B5EF4-FFF2-40B4-BE49-F238E27FC236}">
                        <a16:creationId xmlns:a16="http://schemas.microsoft.com/office/drawing/2014/main" id="{B0AB8F98-B1E0-8046-BF85-53A9D666F65B}"/>
                      </a:ext>
                    </a:extLst>
                  </p:cNvPr>
                  <p:cNvSpPr>
                    <a:spLocks noChangeArrowheads="1"/>
                  </p:cNvSpPr>
                  <p:nvPr/>
                </p:nvSpPr>
                <p:spPr bwMode="auto">
                  <a:xfrm>
                    <a:off x="-141811" y="2061763"/>
                    <a:ext cx="1790646" cy="2284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l"/>
                    <a:r>
                      <a:rPr lang="ja-JP" sz="900" kern="1200">
                        <a:solidFill>
                          <a:srgbClr val="000000"/>
                        </a:solidFill>
                        <a:effectLst/>
                        <a:latin typeface="游明朝" panose="02020400000000000000" pitchFamily="18" charset="-128"/>
                        <a:ea typeface="メイリオ" panose="020B0604030504040204" pitchFamily="34" charset="-128"/>
                        <a:cs typeface="Times New Roman" panose="02020603050405020304" pitchFamily="18" charset="0"/>
                      </a:rPr>
                      <a:t>再生可能エネルギーの導入</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2" name="Rectangle 382">
                    <a:extLst>
                      <a:ext uri="{FF2B5EF4-FFF2-40B4-BE49-F238E27FC236}">
                        <a16:creationId xmlns:a16="http://schemas.microsoft.com/office/drawing/2014/main" id="{E4A9AFCB-3084-3444-A85F-288A60ADAE89}"/>
                      </a:ext>
                    </a:extLst>
                  </p:cNvPr>
                  <p:cNvSpPr>
                    <a:spLocks noChangeArrowheads="1"/>
                  </p:cNvSpPr>
                  <p:nvPr/>
                </p:nvSpPr>
                <p:spPr bwMode="auto">
                  <a:xfrm>
                    <a:off x="-186944" y="1711817"/>
                    <a:ext cx="1962298" cy="3865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1500" b="1" kern="1200">
                        <a:solidFill>
                          <a:srgbClr val="005BAC"/>
                        </a:solidFill>
                        <a:effectLst/>
                        <a:latin typeface="游明朝" panose="02020400000000000000" pitchFamily="18" charset="-128"/>
                        <a:ea typeface="メイリオ" panose="020B0604030504040204" pitchFamily="34" charset="-128"/>
                        <a:cs typeface="Times New Roman" panose="02020603050405020304" pitchFamily="18" charset="0"/>
                      </a:rPr>
                      <a:t>エネルギー自立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3" name="Rectangle 385">
                    <a:extLst>
                      <a:ext uri="{FF2B5EF4-FFF2-40B4-BE49-F238E27FC236}">
                        <a16:creationId xmlns:a16="http://schemas.microsoft.com/office/drawing/2014/main" id="{64DA3AA7-1A2A-4F42-B2E8-F4049537A54A}"/>
                      </a:ext>
                    </a:extLst>
                  </p:cNvPr>
                  <p:cNvSpPr>
                    <a:spLocks noChangeArrowheads="1"/>
                  </p:cNvSpPr>
                  <p:nvPr/>
                </p:nvSpPr>
                <p:spPr bwMode="auto">
                  <a:xfrm>
                    <a:off x="2712892" y="2937354"/>
                    <a:ext cx="114194" cy="18092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750" b="1" kern="1200">
                        <a:solidFill>
                          <a:srgbClr val="E57E17"/>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4" name="Rectangle 386">
                    <a:extLst>
                      <a:ext uri="{FF2B5EF4-FFF2-40B4-BE49-F238E27FC236}">
                        <a16:creationId xmlns:a16="http://schemas.microsoft.com/office/drawing/2014/main" id="{E56733BC-7F31-A54F-8223-405D67D4D630}"/>
                      </a:ext>
                    </a:extLst>
                  </p:cNvPr>
                  <p:cNvSpPr>
                    <a:spLocks noChangeArrowheads="1"/>
                  </p:cNvSpPr>
                  <p:nvPr/>
                </p:nvSpPr>
                <p:spPr bwMode="auto">
                  <a:xfrm>
                    <a:off x="2823910" y="2895251"/>
                    <a:ext cx="350836" cy="25315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57E17"/>
                        </a:solidFill>
                        <a:effectLst/>
                        <a:latin typeface="Arial" panose="020B0604020202020204" pitchFamily="34" charset="0"/>
                        <a:ea typeface="Meiryo UI" panose="020B0604030504040204" pitchFamily="34" charset="-128"/>
                        <a:cs typeface="Times New Roman" panose="02020603050405020304" pitchFamily="18" charset="0"/>
                      </a:rPr>
                      <a:t>α%</a:t>
                    </a:r>
                    <a:r>
                      <a:rPr lang="en-US" sz="1050" b="1" kern="1200" baseline="300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sp>
            <p:nvSpPr>
              <p:cNvPr id="11" name="テキスト ボックス 4">
                <a:extLst>
                  <a:ext uri="{FF2B5EF4-FFF2-40B4-BE49-F238E27FC236}">
                    <a16:creationId xmlns:a16="http://schemas.microsoft.com/office/drawing/2014/main" id="{DDB12BFF-EBD1-E84B-943B-12AE210F2F70}"/>
                  </a:ext>
                </a:extLst>
              </p:cNvPr>
              <p:cNvSpPr txBox="1"/>
              <p:nvPr/>
            </p:nvSpPr>
            <p:spPr>
              <a:xfrm>
                <a:off x="3153834" y="3176846"/>
                <a:ext cx="2734310" cy="738834"/>
              </a:xfrm>
              <a:prstGeom prst="rect">
                <a:avLst/>
              </a:prstGeom>
              <a:noFill/>
              <a:ln>
                <a:noFill/>
              </a:ln>
            </p:spPr>
            <p:txBody>
              <a:bodyPr wrap="square" rtlCol="0">
                <a:noAutofit/>
              </a:bodyPr>
              <a:lstStyle/>
              <a:p>
                <a:pPr marL="90170" indent="-90170" algn="just">
                  <a:lnSpc>
                    <a:spcPts val="1200"/>
                  </a:lnSpc>
                </a:pPr>
                <a:r>
                  <a:rPr lang="en-US" sz="1050" kern="1200" dirty="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a:t>
                </a:r>
                <a:r>
                  <a:rPr lang="ja-JP" sz="900" kern="120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地域の事情に応じて基準となる建物を決定し、そのエネルギー消費量を基準エネルギー消費量とすることができる。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Rectangle 373">
                <a:extLst>
                  <a:ext uri="{FF2B5EF4-FFF2-40B4-BE49-F238E27FC236}">
                    <a16:creationId xmlns:a16="http://schemas.microsoft.com/office/drawing/2014/main" id="{8352603A-84DE-554C-9335-F5F1A74404AB}"/>
                  </a:ext>
                </a:extLst>
              </p:cNvPr>
              <p:cNvSpPr>
                <a:spLocks noChangeArrowheads="1"/>
              </p:cNvSpPr>
              <p:nvPr/>
            </p:nvSpPr>
            <p:spPr bwMode="auto">
              <a:xfrm>
                <a:off x="1425276" y="2979205"/>
                <a:ext cx="386079" cy="2146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en-US" sz="1050" b="1" kern="1200" dirty="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β%</a:t>
                </a:r>
                <a:r>
                  <a:rPr lang="en-US" sz="1050" b="1" kern="1200" baseline="30000" dirty="0">
                    <a:solidFill>
                      <a:srgbClr val="000000"/>
                    </a:solidFill>
                    <a:effectLst/>
                    <a:latin typeface="Arial" panose="020B0604020202020204" pitchFamily="34" charset="0"/>
                    <a:ea typeface="Meiryo UI" panose="020B0604030504040204" pitchFamily="34"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Rectangle 372">
                <a:extLst>
                  <a:ext uri="{FF2B5EF4-FFF2-40B4-BE49-F238E27FC236}">
                    <a16:creationId xmlns:a16="http://schemas.microsoft.com/office/drawing/2014/main" id="{6ED10267-6E34-0A4D-BB95-8E55F9184F98}"/>
                  </a:ext>
                </a:extLst>
              </p:cNvPr>
              <p:cNvSpPr>
                <a:spLocks noChangeArrowheads="1"/>
              </p:cNvSpPr>
              <p:nvPr/>
            </p:nvSpPr>
            <p:spPr bwMode="auto">
              <a:xfrm>
                <a:off x="1314349" y="2996646"/>
                <a:ext cx="105409" cy="16700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Autofit/>
              </a:bodyPr>
              <a:lstStyle/>
              <a:p>
                <a:pPr algn="just"/>
                <a:r>
                  <a:rPr lang="ja-JP" sz="750" b="1" kern="1200">
                    <a:solidFill>
                      <a:srgbClr val="EF5B5B"/>
                    </a:solidFill>
                    <a:effectLst/>
                    <a:latin typeface="Arial" panose="020B0604020202020204" pitchFamily="34" charset="0"/>
                    <a:ea typeface="Meiryo UI" panose="020B0604030504040204" pitchFamily="34"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214">
                <a:extLst>
                  <a:ext uri="{FF2B5EF4-FFF2-40B4-BE49-F238E27FC236}">
                    <a16:creationId xmlns:a16="http://schemas.microsoft.com/office/drawing/2014/main" id="{387219C5-B118-C548-9426-04DD6967B9D0}"/>
                  </a:ext>
                </a:extLst>
              </p:cNvPr>
              <p:cNvSpPr txBox="1"/>
              <p:nvPr/>
            </p:nvSpPr>
            <p:spPr>
              <a:xfrm>
                <a:off x="525533" y="3270073"/>
                <a:ext cx="2376805" cy="490514"/>
              </a:xfrm>
              <a:prstGeom prst="rect">
                <a:avLst/>
              </a:prstGeom>
              <a:noFill/>
              <a:ln>
                <a:noFill/>
              </a:ln>
            </p:spPr>
            <p:txBody>
              <a:bodyPr wrap="square" rtlCol="0">
                <a:noAutofit/>
              </a:bodyPr>
              <a:lstStyle/>
              <a:p>
                <a:pPr marL="172720" indent="-172720" algn="just">
                  <a:lnSpc>
                    <a:spcPts val="1200"/>
                  </a:lnSpc>
                </a:pPr>
                <a:r>
                  <a:rPr lang="en-US" sz="900" kern="1200" dirty="0">
                    <a:solidFill>
                      <a:srgbClr val="000000"/>
                    </a:solidFill>
                    <a:effectLst/>
                    <a:latin typeface="メイリオ" panose="020B0604030504040204" pitchFamily="34" charset="-128"/>
                    <a:ea typeface="游明朝" panose="02020400000000000000" pitchFamily="18" charset="-128"/>
                    <a:cs typeface="Arial" panose="020B0604020202020204" pitchFamily="34" charset="0"/>
                  </a:rPr>
                  <a:t>*** </a:t>
                </a:r>
                <a:r>
                  <a:rPr lang="ja-JP" sz="900" kern="120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削減率目標の</a:t>
                </a:r>
                <a:r>
                  <a:rPr lang="en-US" sz="900" kern="1200" dirty="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α% </a:t>
                </a:r>
                <a:r>
                  <a:rPr lang="ja-JP" sz="900" kern="120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及び</a:t>
                </a:r>
                <a:r>
                  <a:rPr lang="en-US" sz="900" kern="1200" dirty="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 β%</a:t>
                </a:r>
                <a:r>
                  <a:rPr lang="ja-JP" sz="900" kern="1200">
                    <a:solidFill>
                      <a:srgbClr val="000000"/>
                    </a:solidFill>
                    <a:effectLst/>
                    <a:latin typeface="游明朝" panose="02020400000000000000" pitchFamily="18" charset="-128"/>
                    <a:ea typeface="メイリオ" panose="020B0604030504040204" pitchFamily="34" charset="-128"/>
                    <a:cs typeface="Arial" panose="020B0604020202020204" pitchFamily="34" charset="0"/>
                  </a:rPr>
                  <a:t>は、国毎に設定する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9" name="テキスト ボックス 1">
              <a:extLst>
                <a:ext uri="{FF2B5EF4-FFF2-40B4-BE49-F238E27FC236}">
                  <a16:creationId xmlns:a16="http://schemas.microsoft.com/office/drawing/2014/main" id="{82B31E3B-BD8B-B14C-A558-2EDD7FB56579}"/>
                </a:ext>
              </a:extLst>
            </p:cNvPr>
            <p:cNvSpPr txBox="1"/>
            <p:nvPr/>
          </p:nvSpPr>
          <p:spPr>
            <a:xfrm>
              <a:off x="353085" y="88763"/>
              <a:ext cx="506730" cy="1165225"/>
            </a:xfrm>
            <a:prstGeom prst="rect">
              <a:avLst/>
            </a:prstGeom>
            <a:noFill/>
            <a:ln w="6350">
              <a:noFill/>
            </a:ln>
          </p:spPr>
          <p:txBody>
            <a:bodyPr rot="0" spcFirstLastPara="0" vert="eaVert" wrap="none" lIns="91440" tIns="45720" rIns="91440" bIns="45720" numCol="1" spcCol="0" rtlCol="0" fromWordArt="0" anchor="t" anchorCtr="0" forceAA="0" compatLnSpc="1">
              <a:prstTxWarp prst="textNoShape">
                <a:avLst/>
              </a:prstTxWarp>
              <a:noAutofit/>
            </a:bodyPr>
            <a:lstStyle/>
            <a:p>
              <a:pPr algn="just"/>
              <a:r>
                <a:rPr lang="ja-JP" sz="1050" kern="100">
                  <a:effectLst/>
                  <a:latin typeface="游明朝" panose="02020400000000000000" pitchFamily="18" charset="-128"/>
                  <a:ea typeface="メイリオ" panose="020B0604030504040204" pitchFamily="34" charset="-128"/>
                  <a:cs typeface="Times New Roman" panose="02020603050405020304" pitchFamily="18" charset="0"/>
                </a:rPr>
                <a:t>エネルギー供給量</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35" name="テキスト ボックス 34">
            <a:extLst>
              <a:ext uri="{FF2B5EF4-FFF2-40B4-BE49-F238E27FC236}">
                <a16:creationId xmlns:a16="http://schemas.microsoft.com/office/drawing/2014/main" id="{5A890B83-2205-7044-A29B-2AEBE1E161D4}"/>
              </a:ext>
            </a:extLst>
          </p:cNvPr>
          <p:cNvSpPr txBox="1"/>
          <p:nvPr/>
        </p:nvSpPr>
        <p:spPr>
          <a:xfrm>
            <a:off x="548987" y="632420"/>
            <a:ext cx="1737360" cy="338554"/>
          </a:xfrm>
          <a:prstGeom prst="rect">
            <a:avLst/>
          </a:prstGeom>
          <a:solidFill>
            <a:schemeClr val="accent1">
              <a:lumMod val="40000"/>
              <a:lumOff val="60000"/>
            </a:schemeClr>
          </a:solidFill>
          <a:ln w="12700">
            <a:solidFill>
              <a:schemeClr val="accent1"/>
            </a:solidFill>
          </a:ln>
        </p:spPr>
        <p:txBody>
          <a:bodyPr wrap="square" rtlCol="0" anchor="ctr">
            <a:spAutoFit/>
          </a:bodyPr>
          <a:lstStyle/>
          <a:p>
            <a:pPr algn="ctr"/>
            <a:r>
              <a:rPr kumimoji="1" lang="ja-JP" altLang="en-US" sz="1600">
                <a:latin typeface="Meiryo" panose="020B0604030504040204" pitchFamily="34" charset="-128"/>
                <a:ea typeface="Meiryo" panose="020B0604030504040204" pitchFamily="34" charset="-128"/>
              </a:rPr>
              <a:t>背景及び目的</a:t>
            </a:r>
          </a:p>
        </p:txBody>
      </p:sp>
      <p:sp>
        <p:nvSpPr>
          <p:cNvPr id="36" name="テキスト ボックス 35">
            <a:extLst>
              <a:ext uri="{FF2B5EF4-FFF2-40B4-BE49-F238E27FC236}">
                <a16:creationId xmlns:a16="http://schemas.microsoft.com/office/drawing/2014/main" id="{DCB683FB-94A4-DF44-8ADA-2ED322CB4A2A}"/>
              </a:ext>
            </a:extLst>
          </p:cNvPr>
          <p:cNvSpPr txBox="1"/>
          <p:nvPr/>
        </p:nvSpPr>
        <p:spPr>
          <a:xfrm>
            <a:off x="5263599" y="649851"/>
            <a:ext cx="4553731" cy="338554"/>
          </a:xfrm>
          <a:prstGeom prst="rect">
            <a:avLst/>
          </a:prstGeom>
          <a:solidFill>
            <a:schemeClr val="accent1">
              <a:lumMod val="40000"/>
              <a:lumOff val="60000"/>
            </a:schemeClr>
          </a:solidFill>
          <a:ln w="12700">
            <a:solidFill>
              <a:schemeClr val="accent1"/>
            </a:solidFill>
          </a:ln>
        </p:spPr>
        <p:txBody>
          <a:bodyPr wrap="square" rtlCol="0" anchor="ctr">
            <a:spAutoFit/>
          </a:bodyPr>
          <a:lstStyle/>
          <a:p>
            <a:pPr algn="ctr"/>
            <a:r>
              <a:rPr lang="en-US" altLang="ja-JP" sz="1600" dirty="0">
                <a:latin typeface="Meiryo" panose="020B0604030504040204" pitchFamily="34" charset="-128"/>
                <a:ea typeface="Meiryo" panose="020B0604030504040204" pitchFamily="34" charset="-128"/>
              </a:rPr>
              <a:t>TS23764</a:t>
            </a:r>
            <a:r>
              <a:rPr lang="ja-JP" altLang="en-US" sz="1600">
                <a:latin typeface="Meiryo" panose="020B0604030504040204" pitchFamily="34" charset="-128"/>
                <a:ea typeface="Meiryo" panose="020B0604030504040204" pitchFamily="34" charset="-128"/>
              </a:rPr>
              <a:t>で示す６つのプロセスにおける指針</a:t>
            </a:r>
            <a:endParaRPr kumimoji="1" lang="ja-JP" altLang="en-US" sz="1600">
              <a:latin typeface="Meiryo" panose="020B0604030504040204" pitchFamily="34" charset="-128"/>
              <a:ea typeface="Meiryo" panose="020B0604030504040204" pitchFamily="34" charset="-128"/>
            </a:endParaRPr>
          </a:p>
        </p:txBody>
      </p:sp>
      <p:sp>
        <p:nvSpPr>
          <p:cNvPr id="39" name="正方形/長方形 38">
            <a:extLst>
              <a:ext uri="{FF2B5EF4-FFF2-40B4-BE49-F238E27FC236}">
                <a16:creationId xmlns:a16="http://schemas.microsoft.com/office/drawing/2014/main" id="{A0EC30B1-C9AE-B749-B071-B97AAB6074F4}"/>
              </a:ext>
            </a:extLst>
          </p:cNvPr>
          <p:cNvSpPr/>
          <p:nvPr/>
        </p:nvSpPr>
        <p:spPr>
          <a:xfrm>
            <a:off x="5227319" y="3542412"/>
            <a:ext cx="6738372" cy="323978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E0FC7473-700B-0A46-8250-F2A00585C89F}"/>
              </a:ext>
            </a:extLst>
          </p:cNvPr>
          <p:cNvSpPr txBox="1"/>
          <p:nvPr/>
        </p:nvSpPr>
        <p:spPr>
          <a:xfrm>
            <a:off x="5227319" y="3402518"/>
            <a:ext cx="1737360" cy="338554"/>
          </a:xfrm>
          <a:prstGeom prst="rect">
            <a:avLst/>
          </a:prstGeom>
          <a:solidFill>
            <a:schemeClr val="accent1">
              <a:lumMod val="40000"/>
              <a:lumOff val="60000"/>
            </a:schemeClr>
          </a:solidFill>
          <a:ln w="12700">
            <a:solidFill>
              <a:schemeClr val="accent1"/>
            </a:solidFill>
          </a:ln>
        </p:spPr>
        <p:txBody>
          <a:bodyPr wrap="square" rtlCol="0" anchor="ctr">
            <a:spAutoFit/>
          </a:bodyPr>
          <a:lstStyle/>
          <a:p>
            <a:pPr algn="ctr"/>
            <a:r>
              <a:rPr lang="en-US" altLang="ja-JP" sz="1600" dirty="0">
                <a:latin typeface="Meiryo" panose="020B0604030504040204" pitchFamily="34" charset="-128"/>
                <a:ea typeface="Meiryo" panose="020B0604030504040204" pitchFamily="34" charset="-128"/>
              </a:rPr>
              <a:t>ZEB</a:t>
            </a:r>
            <a:r>
              <a:rPr lang="ja-JP" altLang="en-US" sz="1600">
                <a:latin typeface="Meiryo" panose="020B0604030504040204" pitchFamily="34" charset="-128"/>
                <a:ea typeface="Meiryo" panose="020B0604030504040204" pitchFamily="34" charset="-128"/>
              </a:rPr>
              <a:t>の定義</a:t>
            </a:r>
            <a:endParaRPr kumimoji="1" lang="ja-JP" altLang="en-US" sz="1600">
              <a:latin typeface="Meiryo" panose="020B0604030504040204" pitchFamily="34" charset="-128"/>
              <a:ea typeface="Meiryo" panose="020B0604030504040204" pitchFamily="34" charset="-128"/>
            </a:endParaRPr>
          </a:p>
        </p:txBody>
      </p:sp>
      <p:sp>
        <p:nvSpPr>
          <p:cNvPr id="40" name="テキスト ボックス 39">
            <a:extLst>
              <a:ext uri="{FF2B5EF4-FFF2-40B4-BE49-F238E27FC236}">
                <a16:creationId xmlns:a16="http://schemas.microsoft.com/office/drawing/2014/main" id="{E763DC70-752D-B94E-8297-FF141D53F3F0}"/>
              </a:ext>
            </a:extLst>
          </p:cNvPr>
          <p:cNvSpPr txBox="1"/>
          <p:nvPr/>
        </p:nvSpPr>
        <p:spPr>
          <a:xfrm>
            <a:off x="5547153" y="5437748"/>
            <a:ext cx="1242352" cy="923330"/>
          </a:xfrm>
          <a:prstGeom prst="rect">
            <a:avLst/>
          </a:prstGeom>
          <a:noFill/>
        </p:spPr>
        <p:txBody>
          <a:bodyPr wrap="square" rtlCol="0">
            <a:spAutoFit/>
          </a:bodyPr>
          <a:lstStyle/>
          <a:p>
            <a:r>
              <a:rPr kumimoji="1" lang="ja-JP" altLang="en-US" sz="900">
                <a:latin typeface="Meiryo" panose="020B0604030504040204" pitchFamily="34" charset="-128"/>
                <a:ea typeface="Meiryo" panose="020B0604030504040204" pitchFamily="34" charset="-128"/>
              </a:rPr>
              <a:t>日本の</a:t>
            </a:r>
            <a:r>
              <a:rPr kumimoji="1" lang="en-US" altLang="ja-JP" sz="900" dirty="0">
                <a:latin typeface="Meiryo" panose="020B0604030504040204" pitchFamily="34" charset="-128"/>
                <a:ea typeface="Meiryo" panose="020B0604030504040204" pitchFamily="34" charset="-128"/>
              </a:rPr>
              <a:t>ZEB</a:t>
            </a:r>
            <a:r>
              <a:rPr kumimoji="1" lang="ja-JP" altLang="en-US" sz="900">
                <a:latin typeface="Meiryo" panose="020B0604030504040204" pitchFamily="34" charset="-128"/>
                <a:ea typeface="Meiryo" panose="020B0604030504040204" pitchFamily="34" charset="-128"/>
              </a:rPr>
              <a:t>シリーズの定義をベースとして、各国の事情に応じた基準エネルギー量及び削減率を設定できるものとした</a:t>
            </a:r>
          </a:p>
        </p:txBody>
      </p:sp>
      <p:sp>
        <p:nvSpPr>
          <p:cNvPr id="2" name="テキスト ボックス 1">
            <a:extLst>
              <a:ext uri="{FF2B5EF4-FFF2-40B4-BE49-F238E27FC236}">
                <a16:creationId xmlns:a16="http://schemas.microsoft.com/office/drawing/2014/main" id="{51EE0E3E-67D6-0C45-BB5C-F0CAF7C0B6B0}"/>
              </a:ext>
            </a:extLst>
          </p:cNvPr>
          <p:cNvSpPr txBox="1"/>
          <p:nvPr/>
        </p:nvSpPr>
        <p:spPr>
          <a:xfrm>
            <a:off x="5547153" y="6437072"/>
            <a:ext cx="6163867" cy="369332"/>
          </a:xfrm>
          <a:prstGeom prst="rect">
            <a:avLst/>
          </a:prstGeom>
          <a:noFill/>
        </p:spPr>
        <p:txBody>
          <a:bodyPr wrap="none" rtlCol="0">
            <a:spAutoFit/>
          </a:bodyPr>
          <a:lstStyle/>
          <a:p>
            <a:r>
              <a:rPr lang="ja-JP" altLang="en-US" sz="900">
                <a:latin typeface="Meiryo" panose="020B0604030504040204" pitchFamily="34" charset="-128"/>
                <a:ea typeface="Meiryo" panose="020B0604030504040204" pitchFamily="34" charset="-128"/>
              </a:rPr>
              <a:t>出典：</a:t>
            </a:r>
            <a:r>
              <a:rPr lang="en" altLang="ja-JP" sz="900" dirty="0">
                <a:latin typeface="Meiryo" panose="020B0604030504040204" pitchFamily="34" charset="-128"/>
                <a:ea typeface="Meiryo" panose="020B0604030504040204" pitchFamily="34" charset="-128"/>
              </a:rPr>
              <a:t>ISO TS23764  4.2.2</a:t>
            </a:r>
            <a:r>
              <a:rPr lang="ja-JP" altLang="en-US" sz="900">
                <a:latin typeface="Meiryo" panose="020B0604030504040204" pitchFamily="34" charset="-128"/>
                <a:ea typeface="Meiryo" panose="020B0604030504040204" pitchFamily="34" charset="-128"/>
              </a:rPr>
              <a:t>図</a:t>
            </a:r>
            <a:r>
              <a:rPr lang="en-US" altLang="ja-JP" sz="900" dirty="0">
                <a:latin typeface="Meiryo" panose="020B0604030504040204" pitchFamily="34" charset="-128"/>
                <a:ea typeface="Meiryo" panose="020B0604030504040204" pitchFamily="34" charset="-128"/>
              </a:rPr>
              <a:t>3</a:t>
            </a:r>
          </a:p>
          <a:p>
            <a:r>
              <a:rPr lang="ja-JP" altLang="en-US" sz="900">
                <a:latin typeface="Meiryo" panose="020B0604030504040204" pitchFamily="34" charset="-128"/>
                <a:ea typeface="Meiryo" panose="020B0604030504040204" pitchFamily="34" charset="-128"/>
              </a:rPr>
              <a:t>図の日本語は当協議会による日本語訳であり、</a:t>
            </a:r>
            <a:r>
              <a:rPr lang="en" altLang="ja-JP" sz="900" dirty="0">
                <a:latin typeface="Meiryo" panose="020B0604030504040204" pitchFamily="34" charset="-128"/>
                <a:ea typeface="Meiryo" panose="020B0604030504040204" pitchFamily="34" charset="-128"/>
              </a:rPr>
              <a:t>ISO</a:t>
            </a:r>
            <a:r>
              <a:rPr lang="ja-JP" altLang="en-US" sz="900">
                <a:latin typeface="Meiryo" panose="020B0604030504040204" pitchFamily="34" charset="-128"/>
                <a:ea typeface="Meiryo" panose="020B0604030504040204" pitchFamily="34" charset="-128"/>
              </a:rPr>
              <a:t>及び一般財団法人日本規格協会は関知するものではありません。</a:t>
            </a:r>
          </a:p>
        </p:txBody>
      </p:sp>
      <p:pic>
        <p:nvPicPr>
          <p:cNvPr id="41" name="図 40">
            <a:extLst>
              <a:ext uri="{FF2B5EF4-FFF2-40B4-BE49-F238E27FC236}">
                <a16:creationId xmlns:a16="http://schemas.microsoft.com/office/drawing/2014/main" id="{BB971AAC-F482-864A-A752-FF172D40B1F4}"/>
              </a:ext>
            </a:extLst>
          </p:cNvPr>
          <p:cNvPicPr/>
          <p:nvPr/>
        </p:nvPicPr>
        <p:blipFill>
          <a:blip r:embed="rId4"/>
          <a:stretch>
            <a:fillRect/>
          </a:stretch>
        </p:blipFill>
        <p:spPr>
          <a:xfrm>
            <a:off x="9368651" y="112869"/>
            <a:ext cx="2585720" cy="279400"/>
          </a:xfrm>
          <a:prstGeom prst="rect">
            <a:avLst/>
          </a:prstGeom>
        </p:spPr>
      </p:pic>
      <p:sp>
        <p:nvSpPr>
          <p:cNvPr id="3" name="テキスト ボックス 2">
            <a:extLst>
              <a:ext uri="{FF2B5EF4-FFF2-40B4-BE49-F238E27FC236}">
                <a16:creationId xmlns:a16="http://schemas.microsoft.com/office/drawing/2014/main" id="{CB5D8591-D141-854B-B121-1464F9F85AE2}"/>
              </a:ext>
            </a:extLst>
          </p:cNvPr>
          <p:cNvSpPr txBox="1"/>
          <p:nvPr/>
        </p:nvSpPr>
        <p:spPr>
          <a:xfrm>
            <a:off x="10719381" y="392269"/>
            <a:ext cx="1319592" cy="276999"/>
          </a:xfrm>
          <a:prstGeom prst="rect">
            <a:avLst/>
          </a:prstGeom>
          <a:noFill/>
        </p:spPr>
        <p:txBody>
          <a:bodyPr wrap="none" rtlCol="0">
            <a:spAutoFit/>
          </a:bodyPr>
          <a:lstStyle/>
          <a:p>
            <a:r>
              <a:rPr kumimoji="1" lang="en-US" altLang="ja-JP" sz="1200" dirty="0">
                <a:latin typeface="Meiryo" panose="020B0604030504040204" pitchFamily="34" charset="-128"/>
                <a:ea typeface="Meiryo" panose="020B0604030504040204" pitchFamily="34" charset="-128"/>
              </a:rPr>
              <a:t>2021</a:t>
            </a:r>
            <a:r>
              <a:rPr kumimoji="1" lang="ja-JP" altLang="en-US" sz="1200">
                <a:latin typeface="Meiryo" panose="020B0604030504040204" pitchFamily="34" charset="-128"/>
                <a:ea typeface="Meiryo" panose="020B0604030504040204" pitchFamily="34" charset="-128"/>
              </a:rPr>
              <a:t>年</a:t>
            </a:r>
            <a:r>
              <a:rPr lang="en-US" altLang="ja-JP" sz="1200" dirty="0">
                <a:latin typeface="Meiryo" panose="020B0604030504040204" pitchFamily="34" charset="-128"/>
                <a:ea typeface="Meiryo" panose="020B0604030504040204" pitchFamily="34" charset="-128"/>
              </a:rPr>
              <a:t>9</a:t>
            </a:r>
            <a:r>
              <a:rPr kumimoji="1" lang="ja-JP" altLang="en-US" sz="1200">
                <a:latin typeface="Meiryo" panose="020B0604030504040204" pitchFamily="34" charset="-128"/>
                <a:ea typeface="Meiryo" panose="020B0604030504040204" pitchFamily="34" charset="-128"/>
              </a:rPr>
              <a:t>月</a:t>
            </a:r>
            <a:r>
              <a:rPr kumimoji="1" lang="en-US" altLang="ja-JP" sz="1200" dirty="0">
                <a:latin typeface="Meiryo" panose="020B0604030504040204" pitchFamily="34" charset="-128"/>
                <a:ea typeface="Meiryo" panose="020B0604030504040204" pitchFamily="34" charset="-128"/>
              </a:rPr>
              <a:t>30</a:t>
            </a:r>
            <a:r>
              <a:rPr kumimoji="1" lang="ja-JP" altLang="en-US" sz="1200">
                <a:latin typeface="Meiryo" panose="020B0604030504040204" pitchFamily="34" charset="-128"/>
                <a:ea typeface="Meiryo" panose="020B0604030504040204" pitchFamily="34" charset="-128"/>
              </a:rPr>
              <a:t>日</a:t>
            </a:r>
          </a:p>
        </p:txBody>
      </p:sp>
      <p:sp>
        <p:nvSpPr>
          <p:cNvPr id="37" name="テキスト ボックス 36">
            <a:extLst>
              <a:ext uri="{FF2B5EF4-FFF2-40B4-BE49-F238E27FC236}">
                <a16:creationId xmlns:a16="http://schemas.microsoft.com/office/drawing/2014/main" id="{CF9E0C1F-753D-EA4F-A524-0B19D04CEC70}"/>
              </a:ext>
            </a:extLst>
          </p:cNvPr>
          <p:cNvSpPr txBox="1"/>
          <p:nvPr/>
        </p:nvSpPr>
        <p:spPr>
          <a:xfrm>
            <a:off x="1316736" y="392269"/>
            <a:ext cx="4123245" cy="307777"/>
          </a:xfrm>
          <a:prstGeom prst="rect">
            <a:avLst/>
          </a:prstGeom>
          <a:noFill/>
        </p:spPr>
        <p:txBody>
          <a:bodyPr wrap="none" rtlCol="0">
            <a:spAutoFit/>
          </a:bodyPr>
          <a:lstStyle/>
          <a:p>
            <a:r>
              <a:rPr kumimoji="1" lang="ja-JP" altLang="en-US" sz="1400">
                <a:latin typeface="Meiryo" panose="020B0604030504040204" pitchFamily="34" charset="-128"/>
                <a:ea typeface="Meiryo" panose="020B0604030504040204" pitchFamily="34" charset="-128"/>
              </a:rPr>
              <a:t>「タイトル：非住宅用</a:t>
            </a:r>
            <a:r>
              <a:rPr kumimoji="1" lang="en-US" altLang="ja-JP" sz="1400" dirty="0">
                <a:latin typeface="Meiryo" panose="020B0604030504040204" pitchFamily="34" charset="-128"/>
                <a:ea typeface="Meiryo" panose="020B0604030504040204" pitchFamily="34" charset="-128"/>
              </a:rPr>
              <a:t>ZEB</a:t>
            </a:r>
            <a:r>
              <a:rPr kumimoji="1" lang="ja-JP" altLang="en-US" sz="1400">
                <a:latin typeface="Meiryo" panose="020B0604030504040204" pitchFamily="34" charset="-128"/>
                <a:ea typeface="Meiryo" panose="020B0604030504040204" pitchFamily="34" charset="-128"/>
              </a:rPr>
              <a:t>実現のための方法論」</a:t>
            </a:r>
          </a:p>
        </p:txBody>
      </p:sp>
    </p:spTree>
    <p:extLst>
      <p:ext uri="{BB962C8B-B14F-4D97-AF65-F5344CB8AC3E}">
        <p14:creationId xmlns:p14="http://schemas.microsoft.com/office/powerpoint/2010/main" val="1697036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794</Words>
  <Application>Microsoft Macintosh PowerPoint</Application>
  <PresentationFormat>ワイド画面</PresentationFormat>
  <Paragraphs>50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vt:lpstr>
      <vt:lpstr>Meiryo</vt:lpstr>
      <vt:lpstr>游ゴシック</vt:lpstr>
      <vt:lpstr>游ゴシック Light</vt:lpstr>
      <vt:lpstr>游明朝</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fwip1897 fwip1897</dc:creator>
  <cp:lastModifiedBy>fwip1897 fwip1897</cp:lastModifiedBy>
  <cp:revision>16</cp:revision>
  <dcterms:created xsi:type="dcterms:W3CDTF">2021-08-02T04:37:24Z</dcterms:created>
  <dcterms:modified xsi:type="dcterms:W3CDTF">2021-09-24T02:40:29Z</dcterms:modified>
</cp:coreProperties>
</file>